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8" r:id="rId23"/>
    <p:sldId id="277" r:id="rId24"/>
    <p:sldId id="279" r:id="rId25"/>
    <p:sldId id="280" r:id="rId26"/>
    <p:sldId id="281" r:id="rId27"/>
    <p:sldId id="282" r:id="rId28"/>
    <p:sldId id="285" r:id="rId29"/>
    <p:sldId id="283" r:id="rId30"/>
    <p:sldId id="284" r:id="rId31"/>
    <p:sldId id="286" r:id="rId32"/>
    <p:sldId id="287" r:id="rId33"/>
    <p:sldId id="288" r:id="rId34"/>
    <p:sldId id="289" r:id="rId35"/>
    <p:sldId id="290" r:id="rId36"/>
    <p:sldId id="291" r:id="rId37"/>
    <p:sldId id="292" r:id="rId38"/>
    <p:sldId id="293" r:id="rId39"/>
    <p:sldId id="294" r:id="rId40"/>
    <p:sldId id="295" r:id="rId41"/>
    <p:sldId id="297" r:id="rId42"/>
    <p:sldId id="296" r:id="rId43"/>
    <p:sldId id="298" r:id="rId44"/>
    <p:sldId id="299" r:id="rId45"/>
    <p:sldId id="30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3146" autoAdjust="0"/>
  </p:normalViewPr>
  <p:slideViewPr>
    <p:cSldViewPr>
      <p:cViewPr varScale="1">
        <p:scale>
          <a:sx n="60" d="100"/>
          <a:sy n="60" d="100"/>
        </p:scale>
        <p:origin x="-165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1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0E2FEE-840F-4EFC-83FA-67DDF61572D7}" type="datetimeFigureOut">
              <a:rPr lang="en-US" smtClean="0"/>
              <a:pPr/>
              <a:t>3/26/2021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74EFC0-F573-4675-87E8-96A193E3EA1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IEEE:</a:t>
            </a:r>
            <a:r>
              <a:rPr lang="en-IN" baseline="0" dirty="0" smtClean="0"/>
              <a:t> </a:t>
            </a:r>
            <a:endParaRPr lang="en-IN" dirty="0"/>
          </a:p>
        </p:txBody>
      </p:sp>
      <p:sp>
        <p:nvSpPr>
          <p:cNvPr id="4" name="Slide Number Placeholder 3"/>
          <p:cNvSpPr>
            <a:spLocks noGrp="1"/>
          </p:cNvSpPr>
          <p:nvPr>
            <p:ph type="sldNum" sz="quarter" idx="10"/>
          </p:nvPr>
        </p:nvSpPr>
        <p:spPr/>
        <p:txBody>
          <a:bodyPr/>
          <a:lstStyle/>
          <a:p>
            <a:fld id="{0474EFC0-F573-4675-87E8-96A193E3EA15}" type="slidenum">
              <a:rPr lang="en-IN" smtClean="0"/>
              <a:pPr/>
              <a:t>5</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b="1" dirty="0" smtClean="0">
                <a:latin typeface="Times New Roman" pitchFamily="18" charset="0"/>
                <a:cs typeface="Times New Roman" pitchFamily="18" charset="0"/>
              </a:rPr>
              <a:t>Problem understanding or analysis </a:t>
            </a:r>
            <a:r>
              <a:rPr lang="en-IN" dirty="0" smtClean="0">
                <a:latin typeface="Times New Roman" pitchFamily="18" charset="0"/>
                <a:cs typeface="Times New Roman" pitchFamily="18" charset="0"/>
              </a:rPr>
              <a:t>: In problem analysis, the aim is to understand the problem and its context</a:t>
            </a:r>
            <a:r>
              <a:rPr lang="en-IN" baseline="0" dirty="0" smtClean="0">
                <a:latin typeface="Times New Roman" pitchFamily="18" charset="0"/>
                <a:cs typeface="Times New Roman" pitchFamily="18" charset="0"/>
              </a:rPr>
              <a:t> -</a:t>
            </a:r>
            <a:r>
              <a:rPr lang="en-IN" baseline="0" dirty="0" smtClean="0">
                <a:latin typeface="Times New Roman" pitchFamily="18" charset="0"/>
                <a:cs typeface="Times New Roman" pitchFamily="18" charset="0"/>
                <a:sym typeface="Wingdings" pitchFamily="2" charset="2"/>
              </a:rPr>
              <a:t>understanding existing system which we need to automate. Which requires interaction with client and creative thinking. Analyst should also make the client to aware of new </a:t>
            </a:r>
            <a:r>
              <a:rPr lang="en-IN" baseline="0" dirty="0" err="1" smtClean="0">
                <a:latin typeface="Times New Roman" pitchFamily="18" charset="0"/>
                <a:cs typeface="Times New Roman" pitchFamily="18" charset="0"/>
                <a:sym typeface="Wingdings" pitchFamily="2" charset="2"/>
              </a:rPr>
              <a:t>possibilites</a:t>
            </a:r>
            <a:r>
              <a:rPr lang="en-IN" baseline="0" dirty="0" smtClean="0">
                <a:latin typeface="Times New Roman" pitchFamily="18" charset="0"/>
                <a:cs typeface="Times New Roman" pitchFamily="18" charset="0"/>
                <a:sym typeface="Wingdings" pitchFamily="2" charset="2"/>
              </a:rPr>
              <a:t> that are possible from the software developed.</a:t>
            </a:r>
          </a:p>
          <a:p>
            <a:r>
              <a:rPr lang="en-IN" baseline="0" dirty="0" smtClean="0">
                <a:latin typeface="Times New Roman" pitchFamily="18" charset="0"/>
                <a:cs typeface="Times New Roman" pitchFamily="18" charset="0"/>
                <a:sym typeface="Wingdings" pitchFamily="2" charset="2"/>
              </a:rPr>
              <a:t>Once the problem is analysed essentials are need to be documented in requirement specification document.</a:t>
            </a:r>
          </a:p>
          <a:p>
            <a:r>
              <a:rPr lang="en-IN" baseline="0" dirty="0" smtClean="0">
                <a:latin typeface="Times New Roman" pitchFamily="18" charset="0"/>
                <a:cs typeface="Times New Roman" pitchFamily="18" charset="0"/>
                <a:sym typeface="Wingdings" pitchFamily="2" charset="2"/>
              </a:rPr>
              <a:t>It should include functional  and performance requirement</a:t>
            </a:r>
          </a:p>
          <a:p>
            <a:r>
              <a:rPr lang="en-IN" baseline="0" dirty="0" smtClean="0">
                <a:latin typeface="Times New Roman" pitchFamily="18" charset="0"/>
                <a:cs typeface="Times New Roman" pitchFamily="18" charset="0"/>
                <a:sym typeface="Wingdings" pitchFamily="2" charset="2"/>
              </a:rPr>
              <a:t>Format of input and output and all the constraints.</a:t>
            </a:r>
          </a:p>
          <a:p>
            <a:endParaRPr lang="en-IN" dirty="0"/>
          </a:p>
        </p:txBody>
      </p:sp>
      <p:sp>
        <p:nvSpPr>
          <p:cNvPr id="4" name="Slide Number Placeholder 3"/>
          <p:cNvSpPr>
            <a:spLocks noGrp="1"/>
          </p:cNvSpPr>
          <p:nvPr>
            <p:ph type="sldNum" sz="quarter" idx="10"/>
          </p:nvPr>
        </p:nvSpPr>
        <p:spPr/>
        <p:txBody>
          <a:bodyPr/>
          <a:lstStyle/>
          <a:p>
            <a:fld id="{0474EFC0-F573-4675-87E8-96A193E3EA15}" type="slidenum">
              <a:rPr lang="en-IN" smtClean="0"/>
              <a:pPr/>
              <a:t>41</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latin typeface="Times New Roman" pitchFamily="18" charset="0"/>
                <a:cs typeface="Times New Roman" pitchFamily="18" charset="0"/>
              </a:rPr>
              <a:t>This phase is the first step in moving from the problem domain to the solution domain. </a:t>
            </a:r>
          </a:p>
          <a:p>
            <a:r>
              <a:rPr lang="en-IN" dirty="0" smtClean="0">
                <a:latin typeface="Times New Roman" pitchFamily="18" charset="0"/>
                <a:cs typeface="Times New Roman" pitchFamily="18" charset="0"/>
              </a:rPr>
              <a:t>Starting with what is needed, design takes us toward how to satisfy the needs</a:t>
            </a:r>
          </a:p>
          <a:p>
            <a:r>
              <a:rPr lang="en-IN" dirty="0" smtClean="0"/>
              <a:t>Design document is a blue print  for the solution.</a:t>
            </a:r>
          </a:p>
          <a:p>
            <a:r>
              <a:rPr lang="en-IN" dirty="0" smtClean="0"/>
              <a:t>It is used for later.</a:t>
            </a:r>
          </a:p>
          <a:p>
            <a:r>
              <a:rPr lang="en-IN" dirty="0" smtClean="0"/>
              <a:t>System Design focus on top level design it aims at identifying the modules that should be in the system. Specification of the module how do</a:t>
            </a:r>
            <a:r>
              <a:rPr lang="en-IN" baseline="0" dirty="0" smtClean="0"/>
              <a:t> they interact with each other get the desired result.</a:t>
            </a:r>
          </a:p>
          <a:p>
            <a:r>
              <a:rPr lang="en-IN" baseline="0" dirty="0" smtClean="0"/>
              <a:t>Detailed design focuses on internal logic of modules details of the </a:t>
            </a:r>
            <a:r>
              <a:rPr lang="en-IN" baseline="0" dirty="0" err="1" smtClean="0"/>
              <a:t>datastructure</a:t>
            </a:r>
            <a:r>
              <a:rPr lang="en-IN" baseline="0" dirty="0" smtClean="0"/>
              <a:t> algorithm design of each of the module are specified.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latin typeface="Times New Roman" pitchFamily="18" charset="0"/>
                <a:cs typeface="Times New Roman" pitchFamily="18" charset="0"/>
              </a:rPr>
              <a:t>System Design focus on what are the components are needed while detailed design focus on how components can be implemented in the software.</a:t>
            </a:r>
          </a:p>
          <a:p>
            <a:endParaRPr lang="en-IN" baseline="0" dirty="0" smtClean="0"/>
          </a:p>
          <a:p>
            <a:endParaRPr lang="en-IN" dirty="0" smtClean="0"/>
          </a:p>
          <a:p>
            <a:endParaRPr lang="en-IN" dirty="0"/>
          </a:p>
        </p:txBody>
      </p:sp>
      <p:sp>
        <p:nvSpPr>
          <p:cNvPr id="4" name="Slide Number Placeholder 3"/>
          <p:cNvSpPr>
            <a:spLocks noGrp="1"/>
          </p:cNvSpPr>
          <p:nvPr>
            <p:ph type="sldNum" sz="quarter" idx="10"/>
          </p:nvPr>
        </p:nvSpPr>
        <p:spPr/>
        <p:txBody>
          <a:bodyPr/>
          <a:lstStyle/>
          <a:p>
            <a:fld id="{0474EFC0-F573-4675-87E8-96A193E3EA15}" type="slidenum">
              <a:rPr lang="en-IN" smtClean="0"/>
              <a:pPr/>
              <a:t>42</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Well written code can reduce the testing and maintenance effort. Because the testing and maintenance costs of software are much higher than the coding cost, the goal of coding should be to reduce the testing and maintenance effort. </a:t>
            </a:r>
            <a:endParaRPr lang="en-IN" dirty="0"/>
          </a:p>
        </p:txBody>
      </p:sp>
      <p:sp>
        <p:nvSpPr>
          <p:cNvPr id="4" name="Slide Number Placeholder 3"/>
          <p:cNvSpPr>
            <a:spLocks noGrp="1"/>
          </p:cNvSpPr>
          <p:nvPr>
            <p:ph type="sldNum" sz="quarter" idx="10"/>
          </p:nvPr>
        </p:nvSpPr>
        <p:spPr/>
        <p:txBody>
          <a:bodyPr/>
          <a:lstStyle/>
          <a:p>
            <a:fld id="{0474EFC0-F573-4675-87E8-96A193E3EA15}" type="slidenum">
              <a:rPr lang="en-IN" smtClean="0"/>
              <a:pPr/>
              <a:t>43</a:t>
            </a:fld>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During requirements analysis and design, the output is a document that is usually textual and </a:t>
            </a:r>
            <a:r>
              <a:rPr lang="en-IN" dirty="0" err="1" smtClean="0"/>
              <a:t>nonexecutable</a:t>
            </a:r>
            <a:r>
              <a:rPr lang="en-IN" dirty="0" smtClean="0"/>
              <a:t>.</a:t>
            </a:r>
          </a:p>
          <a:p>
            <a:r>
              <a:rPr lang="en-IN" dirty="0" smtClean="0"/>
              <a:t> After coding, computer programs are available that can be executed for testing purposes. </a:t>
            </a:r>
          </a:p>
          <a:p>
            <a:r>
              <a:rPr lang="en-IN" dirty="0" smtClean="0"/>
              <a:t>This implies that. </a:t>
            </a:r>
            <a:endParaRPr lang="en-IN" dirty="0"/>
          </a:p>
        </p:txBody>
      </p:sp>
      <p:sp>
        <p:nvSpPr>
          <p:cNvPr id="4" name="Slide Number Placeholder 3"/>
          <p:cNvSpPr>
            <a:spLocks noGrp="1"/>
          </p:cNvSpPr>
          <p:nvPr>
            <p:ph type="sldNum" sz="quarter" idx="10"/>
          </p:nvPr>
        </p:nvSpPr>
        <p:spPr/>
        <p:txBody>
          <a:bodyPr/>
          <a:lstStyle/>
          <a:p>
            <a:fld id="{0474EFC0-F573-4675-87E8-96A193E3EA15}" type="slidenum">
              <a:rPr lang="en-IN" smtClean="0"/>
              <a:pPr/>
              <a:t>44</a:t>
            </a:fld>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for different test units, a test case specification document is produced, which lists all the different test cases, together with the expected outputs. </a:t>
            </a:r>
          </a:p>
          <a:p>
            <a:r>
              <a:rPr lang="en-IN" dirty="0" smtClean="0"/>
              <a:t> During the testing of the unit, the specified test cases are executed and the actual result compared with the expected output.</a:t>
            </a:r>
            <a:endParaRPr lang="en-IN" dirty="0"/>
          </a:p>
        </p:txBody>
      </p:sp>
      <p:sp>
        <p:nvSpPr>
          <p:cNvPr id="4" name="Slide Number Placeholder 3"/>
          <p:cNvSpPr>
            <a:spLocks noGrp="1"/>
          </p:cNvSpPr>
          <p:nvPr>
            <p:ph type="sldNum" sz="quarter" idx="10"/>
          </p:nvPr>
        </p:nvSpPr>
        <p:spPr/>
        <p:txBody>
          <a:bodyPr/>
          <a:lstStyle/>
          <a:p>
            <a:fld id="{0474EFC0-F573-4675-87E8-96A193E3EA15}" type="slidenum">
              <a:rPr lang="en-IN" smtClean="0"/>
              <a:pPr/>
              <a:t>45</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IN" dirty="0" smtClean="0"/>
              <a:t>because </a:t>
            </a:r>
            <a:r>
              <a:rPr lang="en-IN" dirty="0" err="1" smtClean="0"/>
              <a:t>incase</a:t>
            </a:r>
            <a:r>
              <a:rPr lang="en-IN" dirty="0" smtClean="0"/>
              <a:t> of electrical or mechanical system it may fail because of changes in electrical or mechanical properties of system caused by aging.</a:t>
            </a:r>
            <a:endParaRPr lang="en-IN" dirty="0"/>
          </a:p>
        </p:txBody>
      </p:sp>
      <p:sp>
        <p:nvSpPr>
          <p:cNvPr id="4" name="Slide Number Placeholder 3"/>
          <p:cNvSpPr>
            <a:spLocks noGrp="1"/>
          </p:cNvSpPr>
          <p:nvPr>
            <p:ph type="sldNum" sz="quarter" idx="10"/>
          </p:nvPr>
        </p:nvSpPr>
        <p:spPr/>
        <p:txBody>
          <a:bodyPr/>
          <a:lstStyle/>
          <a:p>
            <a:fld id="{0474EFC0-F573-4675-87E8-96A193E3EA15}" type="slidenum">
              <a:rPr lang="en-IN" smtClean="0"/>
              <a:pPr/>
              <a:t>11</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The problem therefore is to (systematically) develop software to satisfy the needs of some users or clients.</a:t>
            </a:r>
            <a:endParaRPr lang="en-IN" dirty="0"/>
          </a:p>
        </p:txBody>
      </p:sp>
      <p:sp>
        <p:nvSpPr>
          <p:cNvPr id="4" name="Slide Number Placeholder 3"/>
          <p:cNvSpPr>
            <a:spLocks noGrp="1"/>
          </p:cNvSpPr>
          <p:nvPr>
            <p:ph type="sldNum" sz="quarter" idx="10"/>
          </p:nvPr>
        </p:nvSpPr>
        <p:spPr/>
        <p:txBody>
          <a:bodyPr/>
          <a:lstStyle/>
          <a:p>
            <a:fld id="{0474EFC0-F573-4675-87E8-96A193E3EA15}" type="slidenum">
              <a:rPr lang="en-IN" smtClean="0"/>
              <a:pPr/>
              <a:t>17</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q"/>
            </a:pPr>
            <a:r>
              <a:rPr lang="en-IN" dirty="0" smtClean="0"/>
              <a:t>As shown in the figure, when dealing with a small software project, the technology capability required is low (all you need to know is how to program and a bit of testing) and the project management requirement is also low.</a:t>
            </a:r>
          </a:p>
          <a:p>
            <a:pPr>
              <a:buFont typeface="Wingdings" pitchFamily="2" charset="2"/>
              <a:buChar char="q"/>
            </a:pPr>
            <a:r>
              <a:rPr lang="en-IN" dirty="0" smtClean="0"/>
              <a:t>However, when the scale changes to large, to solve such problems properly, it is essential that we move in both directions—the technology methods used for development need to be more formal, and the project management for the development project also needs to be more formal.</a:t>
            </a:r>
            <a:endParaRPr lang="en-IN" dirty="0"/>
          </a:p>
        </p:txBody>
      </p:sp>
      <p:sp>
        <p:nvSpPr>
          <p:cNvPr id="4" name="Slide Number Placeholder 3"/>
          <p:cNvSpPr>
            <a:spLocks noGrp="1"/>
          </p:cNvSpPr>
          <p:nvPr>
            <p:ph type="sldNum" sz="quarter" idx="10"/>
          </p:nvPr>
        </p:nvSpPr>
        <p:spPr/>
        <p:txBody>
          <a:bodyPr/>
          <a:lstStyle/>
          <a:p>
            <a:fld id="{0474EFC0-F573-4675-87E8-96A193E3EA15}" type="slidenum">
              <a:rPr lang="en-IN" smtClean="0"/>
              <a:pPr/>
              <a:t>23</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dirty="0" smtClean="0">
                <a:latin typeface="Times New Roman" pitchFamily="18" charset="0"/>
                <a:cs typeface="Times New Roman" pitchFamily="18" charset="0"/>
              </a:rPr>
              <a:t>(Person-months can be converted into a dollar amount by multiplying it with the average dollar cost, including the cost of overheads like hardware and tools, of one person-month.) </a:t>
            </a:r>
          </a:p>
          <a:p>
            <a:endParaRPr lang="en-IN" dirty="0"/>
          </a:p>
        </p:txBody>
      </p:sp>
      <p:sp>
        <p:nvSpPr>
          <p:cNvPr id="4" name="Slide Number Placeholder 3"/>
          <p:cNvSpPr>
            <a:spLocks noGrp="1"/>
          </p:cNvSpPr>
          <p:nvPr>
            <p:ph type="sldNum" sz="quarter" idx="10"/>
          </p:nvPr>
        </p:nvSpPr>
        <p:spPr/>
        <p:txBody>
          <a:bodyPr/>
          <a:lstStyle/>
          <a:p>
            <a:fld id="{0474EFC0-F573-4675-87E8-96A193E3EA15}" type="slidenum">
              <a:rPr lang="en-IN" smtClean="0"/>
              <a:pPr/>
              <a:t>25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474EFC0-F573-4675-87E8-96A193E3EA15}" type="slidenum">
              <a:rPr lang="en-IN" smtClean="0"/>
              <a:pPr/>
              <a:t>27</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dirty="0" smtClean="0">
                <a:latin typeface="Times New Roman" pitchFamily="18" charset="0"/>
                <a:cs typeface="Times New Roman" pitchFamily="18" charset="0"/>
              </a:rPr>
              <a:t>Reliability : The capability to maintain a specified level of performance </a:t>
            </a:r>
          </a:p>
          <a:p>
            <a:endParaRPr lang="en-IN" dirty="0"/>
          </a:p>
        </p:txBody>
      </p:sp>
      <p:sp>
        <p:nvSpPr>
          <p:cNvPr id="4" name="Slide Number Placeholder 3"/>
          <p:cNvSpPr>
            <a:spLocks noGrp="1"/>
          </p:cNvSpPr>
          <p:nvPr>
            <p:ph type="sldNum" sz="quarter" idx="10"/>
          </p:nvPr>
        </p:nvSpPr>
        <p:spPr/>
        <p:txBody>
          <a:bodyPr/>
          <a:lstStyle/>
          <a:p>
            <a:fld id="{0474EFC0-F573-4675-87E8-96A193E3EA15}" type="slidenum">
              <a:rPr lang="en-IN" smtClean="0"/>
              <a:pPr/>
              <a:t>31</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0474EFC0-F573-4675-87E8-96A193E3EA15}" type="slidenum">
              <a:rPr lang="en-IN" smtClean="0"/>
              <a:pPr/>
              <a:t>35</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Two</a:t>
            </a:r>
            <a:r>
              <a:rPr lang="en-IN" baseline="0" dirty="0" smtClean="0"/>
              <a:t> parties involved in software development are Client and Developer.</a:t>
            </a:r>
          </a:p>
          <a:p>
            <a:r>
              <a:rPr lang="en-IN" baseline="0" dirty="0" smtClean="0"/>
              <a:t>Developer have to develop the system to satisfy the clients needs.</a:t>
            </a:r>
          </a:p>
          <a:p>
            <a:r>
              <a:rPr lang="en-IN" baseline="0" dirty="0" smtClean="0"/>
              <a:t>In Some cases developer may not know the client needs or problem domain clearly.</a:t>
            </a:r>
          </a:p>
          <a:p>
            <a:r>
              <a:rPr lang="en-IN" baseline="0" dirty="0" smtClean="0"/>
              <a:t>Client often </a:t>
            </a:r>
            <a:r>
              <a:rPr lang="en-IN" baseline="0" dirty="0" err="1" smtClean="0"/>
              <a:t>doesnot</a:t>
            </a:r>
            <a:r>
              <a:rPr lang="en-IN" baseline="0" dirty="0" smtClean="0"/>
              <a:t> understand issues involved in software system.</a:t>
            </a:r>
            <a:endParaRPr lang="en-IN" dirty="0"/>
          </a:p>
        </p:txBody>
      </p:sp>
      <p:sp>
        <p:nvSpPr>
          <p:cNvPr id="4" name="Slide Number Placeholder 3"/>
          <p:cNvSpPr>
            <a:spLocks noGrp="1"/>
          </p:cNvSpPr>
          <p:nvPr>
            <p:ph type="sldNum" sz="quarter" idx="10"/>
          </p:nvPr>
        </p:nvSpPr>
        <p:spPr/>
        <p:txBody>
          <a:bodyPr/>
          <a:lstStyle/>
          <a:p>
            <a:fld id="{0474EFC0-F573-4675-87E8-96A193E3EA15}" type="slidenum">
              <a:rPr lang="en-IN" smtClean="0"/>
              <a:pPr/>
              <a:t>40</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F2B5DD6-B25A-4ADC-8F13-18B3087FB2BC}" type="datetimeFigureOut">
              <a:rPr lang="en-US" smtClean="0"/>
              <a:pPr/>
              <a:t>3/26/2021</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43F019F-F886-4650-8442-4B5BF1D596C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2B5DD6-B25A-4ADC-8F13-18B3087FB2BC}" type="datetimeFigureOut">
              <a:rPr lang="en-US" smtClean="0"/>
              <a:pPr/>
              <a:t>3/26/2021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43F019F-F886-4650-8442-4B5BF1D596C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2B5DD6-B25A-4ADC-8F13-18B3087FB2BC}" type="datetimeFigureOut">
              <a:rPr lang="en-US" smtClean="0"/>
              <a:pPr/>
              <a:t>3/26/2021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43F019F-F886-4650-8442-4B5BF1D596C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2B5DD6-B25A-4ADC-8F13-18B3087FB2BC}" type="datetimeFigureOut">
              <a:rPr lang="en-US" smtClean="0"/>
              <a:pPr/>
              <a:t>3/26/2021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43F019F-F886-4650-8442-4B5BF1D596CF}"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F2B5DD6-B25A-4ADC-8F13-18B3087FB2BC}" type="datetimeFigureOut">
              <a:rPr lang="en-US" smtClean="0"/>
              <a:pPr/>
              <a:t>3/26/2021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43F019F-F886-4650-8442-4B5BF1D596CF}"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2B5DD6-B25A-4ADC-8F13-18B3087FB2BC}" type="datetimeFigureOut">
              <a:rPr lang="en-US" smtClean="0"/>
              <a:pPr/>
              <a:t>3/26/2021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43F019F-F886-4650-8442-4B5BF1D596CF}"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F2B5DD6-B25A-4ADC-8F13-18B3087FB2BC}" type="datetimeFigureOut">
              <a:rPr lang="en-US" smtClean="0"/>
              <a:pPr/>
              <a:t>3/26/2021</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943F019F-F886-4650-8442-4B5BF1D596C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F2B5DD6-B25A-4ADC-8F13-18B3087FB2BC}" type="datetimeFigureOut">
              <a:rPr lang="en-US" smtClean="0"/>
              <a:pPr/>
              <a:t>3/26/2021</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943F019F-F886-4650-8442-4B5BF1D596CF}"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F2B5DD6-B25A-4ADC-8F13-18B3087FB2BC}" type="datetimeFigureOut">
              <a:rPr lang="en-US" smtClean="0"/>
              <a:pPr/>
              <a:t>3/26/2021</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943F019F-F886-4650-8442-4B5BF1D596C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F2B5DD6-B25A-4ADC-8F13-18B3087FB2BC}" type="datetimeFigureOut">
              <a:rPr lang="en-US" smtClean="0"/>
              <a:pPr/>
              <a:t>3/26/2021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43F019F-F886-4650-8442-4B5BF1D596CF}"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F2B5DD6-B25A-4ADC-8F13-18B3087FB2BC}" type="datetimeFigureOut">
              <a:rPr lang="en-US" smtClean="0"/>
              <a:pPr/>
              <a:t>3/26/2021</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43F019F-F886-4650-8442-4B5BF1D596CF}"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F2B5DD6-B25A-4ADC-8F13-18B3087FB2BC}" type="datetimeFigureOut">
              <a:rPr lang="en-US" smtClean="0"/>
              <a:pPr/>
              <a:t>3/26/2021</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43F019F-F886-4650-8442-4B5BF1D596C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Unit I</a:t>
            </a:r>
            <a:endParaRPr lang="en-IN" dirty="0"/>
          </a:p>
        </p:txBody>
      </p:sp>
      <p:sp>
        <p:nvSpPr>
          <p:cNvPr id="3" name="Subtitle 2"/>
          <p:cNvSpPr>
            <a:spLocks noGrp="1"/>
          </p:cNvSpPr>
          <p:nvPr>
            <p:ph type="subTitle" idx="1"/>
          </p:nvPr>
        </p:nvSpPr>
        <p:spPr/>
        <p:txBody>
          <a:bodyPr/>
          <a:lstStyle/>
          <a:p>
            <a:r>
              <a:rPr lang="en-IN" dirty="0" smtClean="0"/>
              <a:t>Introduction</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sz="2800" dirty="0" smtClean="0">
                <a:latin typeface="Times New Roman" pitchFamily="18" charset="0"/>
                <a:cs typeface="Times New Roman" pitchFamily="18" charset="0"/>
              </a:rPr>
              <a:t>Despite considerable progress in techniques for developing software, software development remains a weak area. </a:t>
            </a:r>
          </a:p>
          <a:p>
            <a:r>
              <a:rPr lang="en-IN" sz="2800" dirty="0" smtClean="0">
                <a:latin typeface="Times New Roman" pitchFamily="18" charset="0"/>
                <a:cs typeface="Times New Roman" pitchFamily="18" charset="0"/>
              </a:rPr>
              <a:t>In a survey of over 600 firms, more than 35% reported having some computer-related development project that they categorized as a </a:t>
            </a:r>
            <a:r>
              <a:rPr lang="en-IN" sz="2800" b="1" dirty="0" smtClean="0">
                <a:latin typeface="Times New Roman" pitchFamily="18" charset="0"/>
                <a:cs typeface="Times New Roman" pitchFamily="18" charset="0"/>
              </a:rPr>
              <a:t>runaway</a:t>
            </a:r>
            <a:r>
              <a:rPr lang="en-IN" sz="2800" dirty="0" smtClean="0">
                <a:latin typeface="Times New Roman" pitchFamily="18" charset="0"/>
                <a:cs typeface="Times New Roman" pitchFamily="18" charset="0"/>
              </a:rPr>
              <a:t>. </a:t>
            </a:r>
          </a:p>
          <a:p>
            <a:r>
              <a:rPr lang="en-IN" sz="2800" dirty="0" smtClean="0">
                <a:latin typeface="Times New Roman" pitchFamily="18" charset="0"/>
                <a:cs typeface="Times New Roman" pitchFamily="18" charset="0"/>
              </a:rPr>
              <a:t>Runaway: it is one where the budget and schedule are out of control.</a:t>
            </a:r>
            <a:endParaRPr lang="en-IN" sz="2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IN" sz="4400" dirty="0" smtClean="0">
                <a:latin typeface="Times New Roman" pitchFamily="18" charset="0"/>
                <a:cs typeface="Times New Roman" pitchFamily="18" charset="0"/>
              </a:rPr>
              <a:t>2)Late, costly and unreliable.</a:t>
            </a:r>
            <a:br>
              <a:rPr lang="en-IN" sz="4400" dirty="0" smtClean="0">
                <a:latin typeface="Times New Roman" pitchFamily="18" charset="0"/>
                <a:cs typeface="Times New Roman" pitchFamily="18" charset="0"/>
              </a:rPr>
            </a:b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07249"/>
          </a:xfrm>
        </p:spPr>
        <p:txBody>
          <a:bodyPr>
            <a:normAutofit/>
          </a:bodyPr>
          <a:lstStyle/>
          <a:p>
            <a:r>
              <a:rPr lang="en-IN" sz="2400" b="1" dirty="0" smtClean="0">
                <a:latin typeface="Times New Roman" pitchFamily="18" charset="0"/>
                <a:cs typeface="Times New Roman" pitchFamily="18" charset="0"/>
              </a:rPr>
              <a:t>unreliability of software:</a:t>
            </a:r>
          </a:p>
          <a:p>
            <a:pPr>
              <a:buNone/>
            </a:pPr>
            <a:r>
              <a:rPr lang="en-IN" sz="2400" dirty="0" smtClean="0">
                <a:latin typeface="Times New Roman" pitchFamily="18" charset="0"/>
                <a:cs typeface="Times New Roman" pitchFamily="18" charset="0"/>
              </a:rPr>
              <a:t>    The software does not do what it is supposed to do or does something it is not supposed to do.</a:t>
            </a:r>
          </a:p>
          <a:p>
            <a:r>
              <a:rPr lang="en-IN" sz="2400" dirty="0" smtClean="0">
                <a:latin typeface="Times New Roman" pitchFamily="18" charset="0"/>
                <a:cs typeface="Times New Roman" pitchFamily="18" charset="0"/>
              </a:rPr>
              <a:t>Software failure are different form  of failures</a:t>
            </a:r>
          </a:p>
          <a:p>
            <a:r>
              <a:rPr lang="en-IN" sz="2400" dirty="0" smtClean="0">
                <a:latin typeface="Times New Roman" pitchFamily="18" charset="0"/>
                <a:cs typeface="Times New Roman" pitchFamily="18" charset="0"/>
              </a:rPr>
              <a:t> In software, failures occur due to bugs or errors that get introduced during the design and development process.</a:t>
            </a:r>
          </a:p>
          <a:p>
            <a:r>
              <a:rPr lang="en-IN" sz="2400" dirty="0" smtClean="0">
                <a:latin typeface="Times New Roman" pitchFamily="18" charset="0"/>
                <a:cs typeface="Times New Roman" pitchFamily="18" charset="0"/>
              </a:rPr>
              <a:t>Many bank have lost millions dollars due to inaccurate and other problems in software.</a:t>
            </a:r>
          </a:p>
          <a:p>
            <a:r>
              <a:rPr lang="en-IN" sz="2400" dirty="0" smtClean="0">
                <a:latin typeface="Times New Roman" pitchFamily="18" charset="0"/>
                <a:cs typeface="Times New Roman" pitchFamily="18" charset="0"/>
              </a:rPr>
              <a:t>It is clear that cost and schedule overruns and problem of reliability are major contributor to software crisis.</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IN" sz="2400" dirty="0" smtClean="0">
                <a:latin typeface="Times New Roman" pitchFamily="18" charset="0"/>
                <a:cs typeface="Times New Roman" pitchFamily="18" charset="0"/>
              </a:rPr>
              <a:t>Once the software is delivered and deployed, it enters the maintenance phase.</a:t>
            </a:r>
          </a:p>
          <a:p>
            <a:r>
              <a:rPr lang="en-IN" sz="2400" b="1" i="1" dirty="0" smtClean="0">
                <a:latin typeface="Times New Roman" pitchFamily="18" charset="0"/>
                <a:cs typeface="Times New Roman" pitchFamily="18" charset="0"/>
              </a:rPr>
              <a:t> Why is maintenance needed for software, when software does not age? </a:t>
            </a:r>
          </a:p>
          <a:p>
            <a:r>
              <a:rPr lang="en-IN" sz="2400" dirty="0" smtClean="0">
                <a:latin typeface="Times New Roman" pitchFamily="18" charset="0"/>
                <a:cs typeface="Times New Roman" pitchFamily="18" charset="0"/>
              </a:rPr>
              <a:t>Software needs to be maintained not because some of its components wear out and need to be replaced, but because there are often some residual errors remaining in the system that must be removed as they are discovered.</a:t>
            </a:r>
          </a:p>
          <a:p>
            <a:r>
              <a:rPr lang="en-IN" sz="2400" dirty="0" smtClean="0">
                <a:latin typeface="Times New Roman" pitchFamily="18" charset="0"/>
                <a:cs typeface="Times New Roman" pitchFamily="18" charset="0"/>
              </a:rPr>
              <a:t>These errors, once discovered, need to be removed, leading to the software being changed. This is sometimes called </a:t>
            </a:r>
            <a:r>
              <a:rPr lang="en-IN" sz="2400" b="1" dirty="0" smtClean="0">
                <a:latin typeface="Times New Roman" pitchFamily="18" charset="0"/>
                <a:cs typeface="Times New Roman" pitchFamily="18" charset="0"/>
              </a:rPr>
              <a:t>corrective maintenance.</a:t>
            </a:r>
          </a:p>
          <a:p>
            <a:r>
              <a:rPr lang="en-IN" sz="2400" dirty="0" smtClean="0">
                <a:latin typeface="Times New Roman" pitchFamily="18" charset="0"/>
                <a:cs typeface="Times New Roman" pitchFamily="18" charset="0"/>
              </a:rPr>
              <a:t>The main reason is that software often must be upgraded and enhanced to include more features and provide more services. Maintenance due to this phenomenon is sometimes called </a:t>
            </a:r>
            <a:r>
              <a:rPr lang="en-IN" sz="2400" b="1" dirty="0" smtClean="0">
                <a:latin typeface="Times New Roman" pitchFamily="18" charset="0"/>
                <a:cs typeface="Times New Roman" pitchFamily="18" charset="0"/>
              </a:rPr>
              <a:t>adaptive maintenance</a:t>
            </a:r>
            <a:r>
              <a:rPr lang="en-IN" sz="2400" dirty="0" smtClean="0">
                <a:latin typeface="Times New Roman" pitchFamily="18" charset="0"/>
                <a:cs typeface="Times New Roman" pitchFamily="18" charset="0"/>
              </a:rPr>
              <a:t>.</a:t>
            </a:r>
          </a:p>
          <a:p>
            <a:endParaRPr lang="en-IN" sz="2400" b="1"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IN" dirty="0" smtClean="0"/>
              <a:t>3)</a:t>
            </a:r>
            <a:r>
              <a:rPr lang="en-IN" sz="4400" dirty="0" smtClean="0">
                <a:latin typeface="Times New Roman" pitchFamily="18" charset="0"/>
                <a:cs typeface="Times New Roman" pitchFamily="18" charset="0"/>
              </a:rPr>
              <a:t> Problem of change and rework</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364373"/>
          </a:xfrm>
        </p:spPr>
        <p:txBody>
          <a:bodyPr>
            <a:normAutofit/>
          </a:bodyPr>
          <a:lstStyle/>
          <a:p>
            <a:r>
              <a:rPr lang="en-IN" sz="2400" dirty="0" smtClean="0">
                <a:latin typeface="Times New Roman" pitchFamily="18" charset="0"/>
                <a:cs typeface="Times New Roman" pitchFamily="18" charset="0"/>
              </a:rPr>
              <a:t>Though maintenance is not considered a part of software development, it is an extremely important activity in the life of a software product. </a:t>
            </a:r>
          </a:p>
          <a:p>
            <a:r>
              <a:rPr lang="en-IN" sz="2400" dirty="0" smtClean="0">
                <a:latin typeface="Times New Roman" pitchFamily="18" charset="0"/>
                <a:cs typeface="Times New Roman" pitchFamily="18" charset="0"/>
              </a:rPr>
              <a:t>If we consider the total life of software, the cost of maintenance generally exceeds the cost of developing the software! </a:t>
            </a:r>
          </a:p>
          <a:p>
            <a:r>
              <a:rPr lang="en-IN" sz="2400" dirty="0" smtClean="0">
                <a:latin typeface="Times New Roman" pitchFamily="18" charset="0"/>
                <a:cs typeface="Times New Roman" pitchFamily="18" charset="0"/>
              </a:rPr>
              <a:t>The maintenance-to-development-cost ratio has been variously suggested as 80:20, 70:30, or 60:40.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00042"/>
            <a:ext cx="8229600" cy="5507249"/>
          </a:xfrm>
        </p:spPr>
        <p:txBody>
          <a:bodyPr>
            <a:normAutofit/>
          </a:bodyPr>
          <a:lstStyle/>
          <a:p>
            <a:r>
              <a:rPr lang="en-IN" dirty="0" smtClean="0">
                <a:latin typeface="Times New Roman" pitchFamily="18" charset="0"/>
                <a:cs typeface="Times New Roman" pitchFamily="18" charset="0"/>
              </a:rPr>
              <a:t>Understanding the software involves understanding not only the code but also the related documents.</a:t>
            </a:r>
          </a:p>
          <a:p>
            <a:r>
              <a:rPr lang="en-IN" dirty="0" smtClean="0">
                <a:latin typeface="Times New Roman" pitchFamily="18" charset="0"/>
                <a:cs typeface="Times New Roman" pitchFamily="18" charset="0"/>
              </a:rPr>
              <a:t> During the modification of the software, the effects of the change have to be clearly understood by the maintainer because introducing undesired side effects in the system during modification is easy. </a:t>
            </a:r>
          </a:p>
          <a:p>
            <a:r>
              <a:rPr lang="en-IN" dirty="0" smtClean="0">
                <a:latin typeface="Times New Roman" pitchFamily="18" charset="0"/>
                <a:cs typeface="Times New Roman" pitchFamily="18" charset="0"/>
              </a:rPr>
              <a:t>To test whether those aspects of the system that are not supposed to be modified are operating as they were before modification, regression testing is done. </a:t>
            </a:r>
          </a:p>
          <a:p>
            <a:r>
              <a:rPr lang="en-IN" dirty="0" smtClean="0">
                <a:latin typeface="Times New Roman" pitchFamily="18" charset="0"/>
                <a:cs typeface="Times New Roman" pitchFamily="18" charset="0"/>
              </a:rPr>
              <a:t>Regression testing involves executing old test cases to test that no new errors have been introduced. </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sz="2400" dirty="0" smtClean="0">
                <a:latin typeface="Times New Roman" pitchFamily="18" charset="0"/>
                <a:cs typeface="Times New Roman" pitchFamily="18" charset="0"/>
              </a:rPr>
              <a:t>To control the software crisis some methodical approach is needed for software development. This is where Software engineering come in.</a:t>
            </a:r>
          </a:p>
          <a:p>
            <a:r>
              <a:rPr lang="en-IN" sz="2400" dirty="0" smtClean="0">
                <a:latin typeface="Times New Roman" pitchFamily="18" charset="0"/>
                <a:cs typeface="Times New Roman" pitchFamily="18" charset="0"/>
              </a:rPr>
              <a:t>Software engineering is defined as the systematic approach to the development, operation, maintenance, and retirement of software. </a:t>
            </a:r>
            <a:endParaRPr lang="en-IN"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IN" sz="3100" dirty="0" smtClean="0">
                <a:latin typeface="Times New Roman" pitchFamily="18" charset="0"/>
                <a:cs typeface="Times New Roman" pitchFamily="18" charset="0"/>
              </a:rPr>
              <a:t>The Software Engineering Challenges </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650125"/>
          </a:xfrm>
        </p:spPr>
        <p:txBody>
          <a:bodyPr>
            <a:normAutofit/>
          </a:bodyPr>
          <a:lstStyle/>
          <a:p>
            <a:r>
              <a:rPr lang="en-IN" dirty="0" smtClean="0">
                <a:latin typeface="Times New Roman" pitchFamily="18" charset="0"/>
                <a:cs typeface="Times New Roman" pitchFamily="18" charset="0"/>
              </a:rPr>
              <a:t>Another definition from economic and human perspective is given by Boehm by combining the dictionary’s definition of engineering with it’s definition of software.</a:t>
            </a:r>
          </a:p>
          <a:p>
            <a:r>
              <a:rPr lang="en-IN" dirty="0" smtClean="0">
                <a:latin typeface="Times New Roman" pitchFamily="18" charset="0"/>
                <a:cs typeface="Times New Roman" pitchFamily="18" charset="0"/>
              </a:rPr>
              <a:t>He states that</a:t>
            </a:r>
          </a:p>
          <a:p>
            <a:pPr>
              <a:buNone/>
            </a:pPr>
            <a:r>
              <a:rPr lang="en-IN" dirty="0" smtClean="0">
                <a:latin typeface="Times New Roman" pitchFamily="18" charset="0"/>
                <a:cs typeface="Times New Roman" pitchFamily="18" charset="0"/>
              </a:rPr>
              <a:t>Software engineering is the application of science and mathematics by which the capabilities of computer equipment are made useful to man via computer program, procedure and associated documentation.</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dirty="0" smtClean="0">
                <a:latin typeface="Times New Roman" pitchFamily="18" charset="0"/>
                <a:cs typeface="Times New Roman" pitchFamily="18" charset="0"/>
              </a:rPr>
              <a:t>Primary challenges for software engineering</a:t>
            </a:r>
            <a:endParaRPr lang="en-IN" dirty="0"/>
          </a:p>
        </p:txBody>
      </p:sp>
      <p:pic>
        <p:nvPicPr>
          <p:cNvPr id="6" name="Picture 2"/>
          <p:cNvPicPr>
            <a:picLocks noGrp="1" noChangeAspect="1" noChangeArrowheads="1"/>
          </p:cNvPicPr>
          <p:nvPr>
            <p:ph idx="1"/>
          </p:nvPr>
        </p:nvPicPr>
        <p:blipFill>
          <a:blip r:embed="rId3"/>
          <a:srcRect l="27815" t="24097" r="28702" b="23816"/>
          <a:stretch>
            <a:fillRect/>
          </a:stretch>
        </p:blipFill>
        <p:spPr bwMode="auto">
          <a:xfrm>
            <a:off x="1142976" y="1500174"/>
            <a:ext cx="7072362" cy="46891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IN" dirty="0" smtClean="0">
                <a:latin typeface="Times New Roman" pitchFamily="18" charset="0"/>
                <a:cs typeface="Times New Roman" pitchFamily="18" charset="0"/>
              </a:rPr>
              <a:t>The problem of scale.</a:t>
            </a:r>
          </a:p>
          <a:p>
            <a:pPr marL="624078" indent="-514350">
              <a:buFont typeface="+mj-lt"/>
              <a:buAutoNum type="arabicPeriod"/>
            </a:pPr>
            <a:r>
              <a:rPr lang="en-IN" dirty="0" smtClean="0">
                <a:latin typeface="Times New Roman" pitchFamily="18" charset="0"/>
                <a:cs typeface="Times New Roman" pitchFamily="18" charset="0"/>
              </a:rPr>
              <a:t>cost, schedule and quality.</a:t>
            </a:r>
          </a:p>
          <a:p>
            <a:pPr marL="624078" indent="-514350">
              <a:buFont typeface="+mj-lt"/>
              <a:buAutoNum type="arabicPeriod"/>
            </a:pPr>
            <a:r>
              <a:rPr lang="en-IN" dirty="0" smtClean="0">
                <a:latin typeface="Times New Roman" pitchFamily="18" charset="0"/>
                <a:cs typeface="Times New Roman" pitchFamily="18" charset="0"/>
              </a:rPr>
              <a:t>The problem of consistency</a:t>
            </a:r>
            <a:r>
              <a:rPr lang="en-IN" dirty="0" smtClean="0"/>
              <a:t>.</a:t>
            </a:r>
          </a:p>
          <a:p>
            <a:pPr marL="624078" indent="-514350">
              <a:buNone/>
            </a:pPr>
            <a:endParaRPr lang="en-IN" dirty="0" smtClean="0"/>
          </a:p>
        </p:txBody>
      </p:sp>
      <p:sp>
        <p:nvSpPr>
          <p:cNvPr id="3" name="Title 2"/>
          <p:cNvSpPr>
            <a:spLocks noGrp="1"/>
          </p:cNvSpPr>
          <p:nvPr>
            <p:ph type="title"/>
          </p:nvPr>
        </p:nvSpPr>
        <p:spPr/>
        <p:txBody>
          <a:bodyPr>
            <a:normAutofit/>
          </a:bodyPr>
          <a:lstStyle/>
          <a:p>
            <a:r>
              <a:rPr lang="en-IN" dirty="0" smtClean="0">
                <a:latin typeface="Times New Roman" pitchFamily="18" charset="0"/>
                <a:cs typeface="Times New Roman" pitchFamily="18" charset="0"/>
              </a:rPr>
              <a:t>Software Engineering Problems</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latin typeface="Times New Roman" pitchFamily="18" charset="0"/>
                <a:cs typeface="Times New Roman" pitchFamily="18" charset="0"/>
              </a:rPr>
              <a:t>A fundamental factor that software engineering must deal with is the issue of scale</a:t>
            </a:r>
          </a:p>
          <a:p>
            <a:r>
              <a:rPr lang="en-IN" dirty="0" smtClean="0">
                <a:latin typeface="Times New Roman" pitchFamily="18" charset="0"/>
                <a:cs typeface="Times New Roman" pitchFamily="18" charset="0"/>
              </a:rPr>
              <a:t>development of a very large system requires a very different set of methods compared to developing a small system. </a:t>
            </a:r>
          </a:p>
          <a:p>
            <a:r>
              <a:rPr lang="en-IN" dirty="0" smtClean="0">
                <a:latin typeface="Times New Roman" pitchFamily="18" charset="0"/>
                <a:cs typeface="Times New Roman" pitchFamily="18" charset="0"/>
              </a:rPr>
              <a:t>In other words, the methods that are used for developing small systems generally do not scale up to large systems.</a:t>
            </a:r>
            <a:endParaRPr lang="en-IN"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IN" dirty="0" smtClean="0">
                <a:latin typeface="Times New Roman" pitchFamily="18" charset="0"/>
                <a:cs typeface="Times New Roman" pitchFamily="18" charset="0"/>
              </a:rPr>
              <a:t>1)The Problem of Scale</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latin typeface="Times New Roman" pitchFamily="18" charset="0"/>
                <a:cs typeface="Times New Roman" pitchFamily="18" charset="0"/>
              </a:rPr>
              <a:t>Program.</a:t>
            </a:r>
          </a:p>
          <a:p>
            <a:r>
              <a:rPr lang="en-IN" dirty="0" smtClean="0">
                <a:latin typeface="Times New Roman" pitchFamily="18" charset="0"/>
                <a:cs typeface="Times New Roman" pitchFamily="18" charset="0"/>
              </a:rPr>
              <a:t>Programming System Product.</a:t>
            </a:r>
          </a:p>
          <a:p>
            <a:r>
              <a:rPr lang="en-IN" dirty="0" smtClean="0">
                <a:latin typeface="Times New Roman" pitchFamily="18" charset="0"/>
                <a:cs typeface="Times New Roman" pitchFamily="18" charset="0"/>
              </a:rPr>
              <a:t>Both of these are used to solve the problem but two are entirely different things.</a:t>
            </a:r>
          </a:p>
          <a:p>
            <a:r>
              <a:rPr lang="en-IN" dirty="0" smtClean="0">
                <a:latin typeface="Times New Roman" pitchFamily="18" charset="0"/>
                <a:cs typeface="Times New Roman" pitchFamily="18" charset="0"/>
              </a:rPr>
              <a:t>Much more effort and resources are required for Programming System Product</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dirty="0" smtClean="0">
                <a:latin typeface="Times New Roman" pitchFamily="18" charset="0"/>
                <a:cs typeface="Times New Roman" pitchFamily="18" charset="0"/>
              </a:rPr>
              <a:t>Consider the problem of counting people in a room versus taking a census of a country. Both are essentially counting problems. But the methods used for counting people in a room (probably just go row-wise or column-wise) will just not work when taking a census.</a:t>
            </a:r>
          </a:p>
          <a:p>
            <a:r>
              <a:rPr lang="en-IN" dirty="0" smtClean="0">
                <a:latin typeface="Times New Roman" pitchFamily="18" charset="0"/>
                <a:cs typeface="Times New Roman" pitchFamily="18" charset="0"/>
              </a:rPr>
              <a:t>Different set of methods will have to be used for conducting a census, and the census problem will require considerably more management, organization, and validation, in addition to counting.</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latin typeface="Times New Roman" pitchFamily="18" charset="0"/>
                <a:cs typeface="Times New Roman" pitchFamily="18" charset="0"/>
              </a:rPr>
              <a:t>Similarly, methods that one can use to develop programs of a few hundred lines cannot be expected to work when software of a few hundred thousand lines needs to be developed. </a:t>
            </a:r>
          </a:p>
          <a:p>
            <a:r>
              <a:rPr lang="en-IN" dirty="0" smtClean="0">
                <a:latin typeface="Times New Roman" pitchFamily="18" charset="0"/>
                <a:cs typeface="Times New Roman" pitchFamily="18" charset="0"/>
              </a:rPr>
              <a:t>A different set of methods must be used for developing large software.</a:t>
            </a:r>
          </a:p>
          <a:p>
            <a:r>
              <a:rPr lang="en-IN" dirty="0" smtClean="0">
                <a:latin typeface="Times New Roman" pitchFamily="18" charset="0"/>
                <a:cs typeface="Times New Roman" pitchFamily="18" charset="0"/>
              </a:rPr>
              <a:t>Any large project involves the use of technology and project management.</a:t>
            </a:r>
            <a:endParaRPr lang="en-IN"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I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sz="2400" dirty="0" smtClean="0">
                <a:latin typeface="Times New Roman" pitchFamily="18" charset="0"/>
                <a:cs typeface="Times New Roman" pitchFamily="18" charset="0"/>
              </a:rPr>
              <a:t>There is no universally acceptable definition of what is a "small" project and what is a "large" project.</a:t>
            </a:r>
          </a:p>
          <a:p>
            <a:r>
              <a:rPr lang="en-IN" sz="2400" dirty="0" smtClean="0">
                <a:latin typeface="Times New Roman" pitchFamily="18" charset="0"/>
                <a:cs typeface="Times New Roman" pitchFamily="18" charset="0"/>
              </a:rPr>
              <a:t>According to COCOMO(Constructive Cost Model) </a:t>
            </a:r>
          </a:p>
          <a:p>
            <a:r>
              <a:rPr lang="en-IN" sz="2400" dirty="0" smtClean="0">
                <a:latin typeface="Times New Roman" pitchFamily="18" charset="0"/>
                <a:cs typeface="Times New Roman" pitchFamily="18" charset="0"/>
              </a:rPr>
              <a:t> A project small if its size in thousand of delivered lines(KDLOC) of code is 2KDLOC,</a:t>
            </a:r>
          </a:p>
          <a:p>
            <a:pPr>
              <a:buFont typeface="Arial" pitchFamily="34" charset="0"/>
              <a:buChar char="•"/>
            </a:pPr>
            <a:r>
              <a:rPr lang="en-IN" sz="2400" dirty="0" smtClean="0">
                <a:latin typeface="Times New Roman" pitchFamily="18" charset="0"/>
                <a:cs typeface="Times New Roman" pitchFamily="18" charset="0"/>
              </a:rPr>
              <a:t>intermediate if size is 8KDLOC, </a:t>
            </a:r>
          </a:p>
          <a:p>
            <a:pPr>
              <a:buFont typeface="Arial" pitchFamily="34" charset="0"/>
              <a:buChar char="•"/>
            </a:pPr>
            <a:r>
              <a:rPr lang="en-IN" sz="2400" dirty="0" smtClean="0">
                <a:latin typeface="Times New Roman" pitchFamily="18" charset="0"/>
                <a:cs typeface="Times New Roman" pitchFamily="18" charset="0"/>
              </a:rPr>
              <a:t>medium if size is 32KDLOC and</a:t>
            </a:r>
          </a:p>
          <a:p>
            <a:pPr>
              <a:buFont typeface="Arial" pitchFamily="34" charset="0"/>
              <a:buChar char="•"/>
            </a:pPr>
            <a:r>
              <a:rPr lang="en-IN" sz="2400" dirty="0" smtClean="0">
                <a:latin typeface="Times New Roman" pitchFamily="18" charset="0"/>
                <a:cs typeface="Times New Roman" pitchFamily="18" charset="0"/>
              </a:rPr>
              <a:t> large if size is 128KDLOC.</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2"/>
          </p:nvPr>
        </p:nvSpPr>
        <p:spPr>
          <a:xfrm>
            <a:off x="457200" y="571480"/>
            <a:ext cx="3543296" cy="5500726"/>
          </a:xfrm>
        </p:spPr>
        <p:txBody>
          <a:bodyPr/>
          <a:lstStyle/>
          <a:p>
            <a:r>
              <a:rPr lang="en-IN" dirty="0" smtClean="0">
                <a:latin typeface="Times New Roman" pitchFamily="18" charset="0"/>
                <a:cs typeface="Times New Roman" pitchFamily="18" charset="0"/>
              </a:rPr>
              <a:t>In small projects, informal methods for development and management can be used. However, for large projects, both have to be much more formal, as shown in Figure 1.3</a:t>
            </a:r>
            <a:r>
              <a:rPr lang="en-IN" dirty="0" smtClean="0"/>
              <a:t>.</a:t>
            </a:r>
            <a:endParaRPr lang="en-IN" dirty="0"/>
          </a:p>
        </p:txBody>
      </p:sp>
      <p:pic>
        <p:nvPicPr>
          <p:cNvPr id="3074" name="Picture 2"/>
          <p:cNvPicPr>
            <a:picLocks noGrp="1" noChangeAspect="1" noChangeArrowheads="1"/>
          </p:cNvPicPr>
          <p:nvPr>
            <p:ph sz="quarter" idx="4"/>
          </p:nvPr>
        </p:nvPicPr>
        <p:blipFill>
          <a:blip r:embed="rId3"/>
          <a:srcRect l="24706" t="22300" r="27572" b="14825"/>
          <a:stretch>
            <a:fillRect/>
          </a:stretch>
        </p:blipFill>
        <p:spPr bwMode="auto">
          <a:xfrm>
            <a:off x="4357686" y="785794"/>
            <a:ext cx="4357718" cy="46434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IN" dirty="0" smtClean="0">
                <a:latin typeface="Times New Roman" pitchFamily="18" charset="0"/>
                <a:cs typeface="Times New Roman" pitchFamily="18" charset="0"/>
              </a:rPr>
              <a:t>A solution that takes enormous resources and many years may not be acceptable. </a:t>
            </a:r>
          </a:p>
          <a:p>
            <a:r>
              <a:rPr lang="en-IN" dirty="0" smtClean="0">
                <a:latin typeface="Times New Roman" pitchFamily="18" charset="0"/>
                <a:cs typeface="Times New Roman" pitchFamily="18" charset="0"/>
              </a:rPr>
              <a:t>Similarly, a poor-quality solution, even at low cost, may not be of much use. </a:t>
            </a:r>
          </a:p>
          <a:p>
            <a:r>
              <a:rPr lang="en-IN" smtClean="0">
                <a:latin typeface="Times New Roman" pitchFamily="18" charset="0"/>
                <a:cs typeface="Times New Roman" pitchFamily="18" charset="0"/>
              </a:rPr>
              <a:t>software </a:t>
            </a:r>
            <a:r>
              <a:rPr lang="en-IN" dirty="0" smtClean="0">
                <a:latin typeface="Times New Roman" pitchFamily="18" charset="0"/>
                <a:cs typeface="Times New Roman" pitchFamily="18" charset="0"/>
              </a:rPr>
              <a:t>engineering is driven by the three major factors: cost, schedule, and quality. </a:t>
            </a:r>
            <a:endParaRPr lang="en-IN" dirty="0">
              <a:latin typeface="Times New Roman" pitchFamily="18" charset="0"/>
              <a:cs typeface="Times New Roman" pitchFamily="18" charset="0"/>
            </a:endParaRPr>
          </a:p>
        </p:txBody>
      </p:sp>
      <p:sp>
        <p:nvSpPr>
          <p:cNvPr id="7" name="Title 6"/>
          <p:cNvSpPr>
            <a:spLocks noGrp="1"/>
          </p:cNvSpPr>
          <p:nvPr>
            <p:ph type="title"/>
          </p:nvPr>
        </p:nvSpPr>
        <p:spPr/>
        <p:txBody>
          <a:bodyPr/>
          <a:lstStyle/>
          <a:p>
            <a:r>
              <a:rPr lang="en-IN" dirty="0" smtClean="0">
                <a:latin typeface="Times New Roman" pitchFamily="18" charset="0"/>
                <a:cs typeface="Times New Roman" pitchFamily="18" charset="0"/>
              </a:rPr>
              <a:t>2)cost, schedule and quality</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3050"/>
            <a:ext cx="8229600" cy="4364241"/>
          </a:xfrm>
        </p:spPr>
        <p:txBody>
          <a:bodyPr>
            <a:normAutofit/>
          </a:bodyPr>
          <a:lstStyle/>
          <a:p>
            <a:r>
              <a:rPr lang="en-IN" sz="2400" dirty="0" smtClean="0">
                <a:latin typeface="Times New Roman" pitchFamily="18" charset="0"/>
                <a:cs typeface="Times New Roman" pitchFamily="18" charset="0"/>
              </a:rPr>
              <a:t>The cost of developing a system is the cost of the resources used for the system, which, in the case of software, is dominated by the manpower cost, as development is largely </a:t>
            </a:r>
            <a:r>
              <a:rPr lang="en-IN" sz="2400" dirty="0" err="1" smtClean="0">
                <a:latin typeface="Times New Roman" pitchFamily="18" charset="0"/>
                <a:cs typeface="Times New Roman" pitchFamily="18" charset="0"/>
              </a:rPr>
              <a:t>labor</a:t>
            </a:r>
            <a:r>
              <a:rPr lang="en-IN" sz="2400" dirty="0" smtClean="0">
                <a:latin typeface="Times New Roman" pitchFamily="18" charset="0"/>
                <a:cs typeface="Times New Roman" pitchFamily="18" charset="0"/>
              </a:rPr>
              <a:t>-intensive. </a:t>
            </a:r>
          </a:p>
          <a:p>
            <a:r>
              <a:rPr lang="en-IN" sz="2400" dirty="0" smtClean="0">
                <a:latin typeface="Times New Roman" pitchFamily="18" charset="0"/>
                <a:cs typeface="Times New Roman" pitchFamily="18" charset="0"/>
              </a:rPr>
              <a:t>Therefore, the cost of a software project is often measured in terms of person-months.</a:t>
            </a:r>
          </a:p>
          <a:p>
            <a:r>
              <a:rPr lang="en-IN" sz="2400" dirty="0" smtClean="0">
                <a:latin typeface="Times New Roman" pitchFamily="18" charset="0"/>
                <a:cs typeface="Times New Roman" pitchFamily="18" charset="0"/>
              </a:rPr>
              <a:t>i.e., the cost is considered to be the total number of person-months spent in the project.</a:t>
            </a:r>
          </a:p>
          <a:p>
            <a:pPr>
              <a:buNone/>
            </a:pPr>
            <a:endParaRPr lang="en-IN" sz="24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IN" dirty="0" smtClean="0">
                <a:latin typeface="Times New Roman" pitchFamily="18" charset="0"/>
                <a:cs typeface="Times New Roman" pitchFamily="18" charset="0"/>
              </a:rPr>
              <a:t>cost</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latin typeface="Times New Roman" pitchFamily="18" charset="0"/>
                <a:cs typeface="Times New Roman" pitchFamily="18" charset="0"/>
              </a:rPr>
              <a:t>Schedule is an important factor in many projects.</a:t>
            </a:r>
          </a:p>
          <a:p>
            <a:r>
              <a:rPr lang="en-IN" dirty="0" smtClean="0">
                <a:latin typeface="Times New Roman" pitchFamily="18" charset="0"/>
                <a:cs typeface="Times New Roman" pitchFamily="18" charset="0"/>
              </a:rPr>
              <a:t> Business trends are dictating that the time to market of a product should be reduced; that is, the cycle time from concept to delivery should be small. </a:t>
            </a:r>
          </a:p>
          <a:p>
            <a:r>
              <a:rPr lang="en-IN" dirty="0" smtClean="0">
                <a:latin typeface="Times New Roman" pitchFamily="18" charset="0"/>
                <a:cs typeface="Times New Roman" pitchFamily="18" charset="0"/>
              </a:rPr>
              <a:t>For software this means that it needs to be developed faster.</a:t>
            </a:r>
            <a:endParaRPr lang="en-IN"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IN" dirty="0" smtClean="0">
                <a:latin typeface="Times New Roman" pitchFamily="18" charset="0"/>
                <a:cs typeface="Times New Roman" pitchFamily="18" charset="0"/>
              </a:rPr>
              <a:t>Schedule</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latin typeface="Times New Roman" pitchFamily="18" charset="0"/>
                <a:cs typeface="Times New Roman" pitchFamily="18" charset="0"/>
              </a:rPr>
              <a:t>One of the major factor driving any production is quality. </a:t>
            </a:r>
          </a:p>
          <a:p>
            <a:r>
              <a:rPr lang="en-IN" dirty="0" smtClean="0">
                <a:latin typeface="Times New Roman" pitchFamily="18" charset="0"/>
                <a:cs typeface="Times New Roman" pitchFamily="18" charset="0"/>
              </a:rPr>
              <a:t>Now a days quality is a main mantra, and business strategies are designed around quality. </a:t>
            </a:r>
          </a:p>
          <a:p>
            <a:r>
              <a:rPr lang="en-IN" dirty="0" smtClean="0">
                <a:latin typeface="Times New Roman" pitchFamily="18" charset="0"/>
                <a:cs typeface="Times New Roman" pitchFamily="18" charset="0"/>
              </a:rPr>
              <a:t>Clearly, developing high-quality software is another fundamental goal of software engineering.</a:t>
            </a:r>
          </a:p>
        </p:txBody>
      </p:sp>
      <p:sp>
        <p:nvSpPr>
          <p:cNvPr id="3" name="Title 2"/>
          <p:cNvSpPr>
            <a:spLocks noGrp="1"/>
          </p:cNvSpPr>
          <p:nvPr>
            <p:ph type="title"/>
          </p:nvPr>
        </p:nvSpPr>
        <p:spPr/>
        <p:txBody>
          <a:bodyPr/>
          <a:lstStyle/>
          <a:p>
            <a:r>
              <a:rPr lang="en-IN" dirty="0" smtClean="0">
                <a:latin typeface="Times New Roman" pitchFamily="18" charset="0"/>
                <a:cs typeface="Times New Roman" pitchFamily="18" charset="0"/>
              </a:rPr>
              <a:t> Quality</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latin typeface="Times New Roman" pitchFamily="18" charset="0"/>
                <a:cs typeface="Times New Roman" pitchFamily="18" charset="0"/>
              </a:rPr>
              <a:t>We can view quality of software product as having three dimension</a:t>
            </a:r>
          </a:p>
          <a:p>
            <a:pPr lvl="1">
              <a:buFont typeface="Wingdings" pitchFamily="2" charset="2"/>
              <a:buChar char="v"/>
            </a:pPr>
            <a:r>
              <a:rPr lang="en-IN" dirty="0" smtClean="0">
                <a:latin typeface="Times New Roman" pitchFamily="18" charset="0"/>
                <a:cs typeface="Times New Roman" pitchFamily="18" charset="0"/>
              </a:rPr>
              <a:t>Product operation</a:t>
            </a:r>
          </a:p>
          <a:p>
            <a:pPr lvl="1">
              <a:buFont typeface="Wingdings" pitchFamily="2" charset="2"/>
              <a:buChar char="v"/>
            </a:pPr>
            <a:r>
              <a:rPr lang="en-IN" dirty="0" smtClean="0">
                <a:latin typeface="Times New Roman" pitchFamily="18" charset="0"/>
                <a:cs typeface="Times New Roman" pitchFamily="18" charset="0"/>
              </a:rPr>
              <a:t>Product Transition</a:t>
            </a:r>
          </a:p>
          <a:p>
            <a:pPr lvl="1">
              <a:buFont typeface="Wingdings" pitchFamily="2" charset="2"/>
              <a:buChar char="v"/>
            </a:pPr>
            <a:r>
              <a:rPr lang="en-IN" dirty="0" smtClean="0">
                <a:latin typeface="Times New Roman" pitchFamily="18" charset="0"/>
                <a:cs typeface="Times New Roman" pitchFamily="18" charset="0"/>
              </a:rPr>
              <a:t>Product Revision</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N" dirty="0" smtClean="0">
                <a:latin typeface="Times New Roman" pitchFamily="18" charset="0"/>
                <a:cs typeface="Times New Roman" pitchFamily="18" charset="0"/>
              </a:rPr>
              <a:t>Software Quality factor</a:t>
            </a:r>
            <a:endParaRPr lang="en-IN"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a:srcRect l="9179" t="22518" r="7404" b="8032"/>
          <a:stretch>
            <a:fillRect/>
          </a:stretch>
        </p:blipFill>
        <p:spPr bwMode="auto">
          <a:xfrm>
            <a:off x="928662" y="1857364"/>
            <a:ext cx="7429552" cy="42862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sz="2400" dirty="0" smtClean="0">
                <a:latin typeface="Times New Roman" pitchFamily="18" charset="0"/>
                <a:cs typeface="Times New Roman" pitchFamily="18" charset="0"/>
              </a:rPr>
              <a:t>A Program is set of instructions that is generally complete in itself and is generally used only by the author of the program.</a:t>
            </a:r>
          </a:p>
          <a:p>
            <a:r>
              <a:rPr lang="en-IN" sz="2400" dirty="0" smtClean="0">
                <a:latin typeface="Times New Roman" pitchFamily="18" charset="0"/>
                <a:cs typeface="Times New Roman" pitchFamily="18" charset="0"/>
              </a:rPr>
              <a:t>There is usually little documentation.</a:t>
            </a:r>
          </a:p>
          <a:p>
            <a:r>
              <a:rPr lang="en-IN" sz="2400" dirty="0" smtClean="0">
                <a:latin typeface="Times New Roman" pitchFamily="18" charset="0"/>
                <a:cs typeface="Times New Roman" pitchFamily="18" charset="0"/>
              </a:rPr>
              <a:t>Since author is user presence of error is  not the major concern.</a:t>
            </a:r>
          </a:p>
          <a:p>
            <a:r>
              <a:rPr lang="en-IN" sz="2400" dirty="0" smtClean="0">
                <a:latin typeface="Times New Roman" pitchFamily="18" charset="0"/>
                <a:cs typeface="Times New Roman" pitchFamily="18" charset="0"/>
              </a:rPr>
              <a:t>Here programs are not designed with such issues as portability ,reliability ,and usability.</a:t>
            </a:r>
            <a:endParaRPr lang="en-IN" sz="24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IN" dirty="0" smtClean="0">
                <a:latin typeface="Times New Roman" pitchFamily="18" charset="0"/>
                <a:cs typeface="Times New Roman" pitchFamily="18" charset="0"/>
              </a:rPr>
              <a:t>Program</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lvl="1" indent="-256032">
              <a:spcBef>
                <a:spcPts val="400"/>
              </a:spcBef>
              <a:buSzPct val="68000"/>
              <a:buFont typeface="Wingdings 3"/>
              <a:buChar char=""/>
            </a:pPr>
            <a:r>
              <a:rPr lang="en-IN" sz="2800" dirty="0" smtClean="0">
                <a:latin typeface="Times New Roman" pitchFamily="18" charset="0"/>
                <a:cs typeface="Times New Roman" pitchFamily="18" charset="0"/>
              </a:rPr>
              <a:t>Product operation deals with quality factors such as correctness, reliability and efficiency.</a:t>
            </a:r>
          </a:p>
          <a:p>
            <a:pPr marL="365760" lvl="1" indent="-256032">
              <a:spcBef>
                <a:spcPts val="400"/>
              </a:spcBef>
              <a:buSzPct val="68000"/>
              <a:buFont typeface="Wingdings 3"/>
              <a:buChar char=""/>
            </a:pPr>
            <a:r>
              <a:rPr lang="en-IN" sz="2800" dirty="0" smtClean="0">
                <a:latin typeface="Times New Roman" pitchFamily="18" charset="0"/>
                <a:cs typeface="Times New Roman" pitchFamily="18" charset="0"/>
              </a:rPr>
              <a:t>Product transition deals with portability and interoperability.</a:t>
            </a:r>
          </a:p>
          <a:p>
            <a:pPr marL="365760" lvl="1" indent="-256032">
              <a:spcBef>
                <a:spcPts val="400"/>
              </a:spcBef>
              <a:buSzPct val="68000"/>
              <a:buFont typeface="Wingdings 3"/>
              <a:buChar char=""/>
            </a:pPr>
            <a:r>
              <a:rPr lang="en-IN" sz="2800" dirty="0" smtClean="0">
                <a:latin typeface="Times New Roman" pitchFamily="18" charset="0"/>
                <a:cs typeface="Times New Roman" pitchFamily="18" charset="0"/>
              </a:rPr>
              <a:t>Product revision concerned with those aspects  related to modification of the programs, including factors such as maintainability and testability</a:t>
            </a:r>
            <a:r>
              <a:rPr lang="en-IN" dirty="0" smtClean="0">
                <a:latin typeface="Times New Roman" pitchFamily="18" charset="0"/>
                <a:cs typeface="Times New Roman" pitchFamily="18" charset="0"/>
              </a:rPr>
              <a:t>.</a:t>
            </a:r>
          </a:p>
          <a:p>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normAutofit fontScale="92500"/>
          </a:bodyPr>
          <a:lstStyle/>
          <a:p>
            <a:r>
              <a:rPr lang="en-IN" sz="2800" dirty="0" smtClean="0">
                <a:latin typeface="Times New Roman" pitchFamily="18" charset="0"/>
                <a:cs typeface="Times New Roman" pitchFamily="18" charset="0"/>
              </a:rPr>
              <a:t>Product operation deals with quality factors such as correctness, reliability, efficiency,</a:t>
            </a:r>
            <a:r>
              <a:rPr lang="en-IN" sz="2800" b="1" dirty="0" smtClean="0">
                <a:latin typeface="Times New Roman" pitchFamily="18" charset="0"/>
                <a:cs typeface="Times New Roman" pitchFamily="18" charset="0"/>
              </a:rPr>
              <a:t> </a:t>
            </a:r>
            <a:r>
              <a:rPr lang="en-IN" sz="2800" dirty="0" smtClean="0">
                <a:latin typeface="Times New Roman" pitchFamily="18" charset="0"/>
                <a:cs typeface="Times New Roman" pitchFamily="18" charset="0"/>
              </a:rPr>
              <a:t>Integrity and Usability.</a:t>
            </a:r>
          </a:p>
          <a:p>
            <a:r>
              <a:rPr lang="en-IN" sz="2800" b="1" dirty="0" smtClean="0">
                <a:latin typeface="Times New Roman" pitchFamily="18" charset="0"/>
                <a:cs typeface="Times New Roman" pitchFamily="18" charset="0"/>
              </a:rPr>
              <a:t>Correctness</a:t>
            </a:r>
            <a:r>
              <a:rPr lang="en-IN" sz="2800" dirty="0" smtClean="0">
                <a:latin typeface="Times New Roman" pitchFamily="18" charset="0"/>
                <a:cs typeface="Times New Roman" pitchFamily="18" charset="0"/>
              </a:rPr>
              <a:t> :is the extent to which a program satisfies its specifications.</a:t>
            </a:r>
          </a:p>
          <a:p>
            <a:r>
              <a:rPr lang="en-IN" sz="2800" b="1" dirty="0" smtClean="0">
                <a:latin typeface="Times New Roman" pitchFamily="18" charset="0"/>
                <a:cs typeface="Times New Roman" pitchFamily="18" charset="0"/>
              </a:rPr>
              <a:t>Reliability </a:t>
            </a:r>
            <a:r>
              <a:rPr lang="en-IN" sz="2800" dirty="0" smtClean="0">
                <a:latin typeface="Times New Roman" pitchFamily="18" charset="0"/>
                <a:cs typeface="Times New Roman" pitchFamily="18" charset="0"/>
              </a:rPr>
              <a:t>:is the property that defines how well the software meets its requirements.</a:t>
            </a:r>
          </a:p>
          <a:p>
            <a:r>
              <a:rPr lang="en-IN" sz="2800" b="1" dirty="0" smtClean="0">
                <a:latin typeface="Times New Roman" pitchFamily="18" charset="0"/>
                <a:cs typeface="Times New Roman" pitchFamily="18" charset="0"/>
              </a:rPr>
              <a:t>Efficiency</a:t>
            </a:r>
            <a:r>
              <a:rPr lang="en-IN" sz="2800" dirty="0" smtClean="0">
                <a:latin typeface="Times New Roman" pitchFamily="18" charset="0"/>
                <a:cs typeface="Times New Roman" pitchFamily="18" charset="0"/>
              </a:rPr>
              <a:t>  :is a factor in all issues relating to the execution of software; it includes response time throughput and memory requirements.</a:t>
            </a:r>
          </a:p>
          <a:p>
            <a:r>
              <a:rPr lang="en-IN" sz="2800" b="1" dirty="0" smtClean="0">
                <a:latin typeface="Times New Roman" pitchFamily="18" charset="0"/>
                <a:cs typeface="Times New Roman" pitchFamily="18" charset="0"/>
              </a:rPr>
              <a:t>Integrity: </a:t>
            </a:r>
            <a:r>
              <a:rPr lang="en-IN" sz="2800" dirty="0" smtClean="0">
                <a:latin typeface="Times New Roman" pitchFamily="18" charset="0"/>
                <a:cs typeface="Times New Roman" pitchFamily="18" charset="0"/>
              </a:rPr>
              <a:t>It is the prevention of unauthorized or improper use of software.</a:t>
            </a:r>
          </a:p>
          <a:p>
            <a:r>
              <a:rPr lang="en-IN" sz="2800" b="1" dirty="0" smtClean="0">
                <a:latin typeface="Times New Roman" pitchFamily="18" charset="0"/>
                <a:cs typeface="Times New Roman" pitchFamily="18" charset="0"/>
              </a:rPr>
              <a:t>Usability: </a:t>
            </a:r>
            <a:r>
              <a:rPr lang="en-IN" sz="2800" dirty="0" smtClean="0">
                <a:latin typeface="Times New Roman" pitchFamily="18" charset="0"/>
                <a:cs typeface="Times New Roman" pitchFamily="18" charset="0"/>
              </a:rPr>
              <a:t>it is the effort required to learn and operate the software properly.</a:t>
            </a:r>
          </a:p>
          <a:p>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lvl="1" indent="-256032">
              <a:spcBef>
                <a:spcPts val="400"/>
              </a:spcBef>
              <a:buSzPct val="68000"/>
              <a:buFont typeface="Wingdings 3"/>
              <a:buChar char=""/>
            </a:pPr>
            <a:r>
              <a:rPr lang="en-IN" sz="2800" dirty="0" smtClean="0">
                <a:latin typeface="Times New Roman" pitchFamily="18" charset="0"/>
                <a:cs typeface="Times New Roman" pitchFamily="18" charset="0"/>
              </a:rPr>
              <a:t>Product transition deals with portability, reusability and interoperability.</a:t>
            </a:r>
          </a:p>
          <a:p>
            <a:r>
              <a:rPr lang="en-IN" sz="2800" b="1" dirty="0" smtClean="0">
                <a:latin typeface="Times New Roman" pitchFamily="18" charset="0"/>
                <a:cs typeface="Times New Roman" pitchFamily="18" charset="0"/>
              </a:rPr>
              <a:t>Portability</a:t>
            </a:r>
            <a:r>
              <a:rPr lang="en-IN" sz="2800" dirty="0" smtClean="0">
                <a:latin typeface="Times New Roman" pitchFamily="18" charset="0"/>
                <a:cs typeface="Times New Roman" pitchFamily="18" charset="0"/>
              </a:rPr>
              <a:t>: It is the effort required  to transfer the software from one hardware configuration to another.</a:t>
            </a:r>
          </a:p>
          <a:p>
            <a:r>
              <a:rPr lang="en-IN" sz="2800" b="1" dirty="0" smtClean="0">
                <a:latin typeface="Times New Roman" pitchFamily="18" charset="0"/>
                <a:cs typeface="Times New Roman" pitchFamily="18" charset="0"/>
              </a:rPr>
              <a:t>Interoperability</a:t>
            </a:r>
            <a:r>
              <a:rPr lang="en-IN" sz="2800" dirty="0" smtClean="0">
                <a:latin typeface="Times New Roman" pitchFamily="18" charset="0"/>
                <a:cs typeface="Times New Roman" pitchFamily="18" charset="0"/>
              </a:rPr>
              <a:t>: It is the effort required to couple the system with other system.</a:t>
            </a:r>
          </a:p>
          <a:p>
            <a:r>
              <a:rPr lang="en-IN" sz="2800" b="1" dirty="0" smtClean="0">
                <a:latin typeface="Times New Roman" pitchFamily="18" charset="0"/>
                <a:cs typeface="Times New Roman" pitchFamily="18" charset="0"/>
              </a:rPr>
              <a:t>Reusability</a:t>
            </a:r>
            <a:r>
              <a:rPr lang="en-IN" sz="2800" dirty="0" smtClean="0">
                <a:latin typeface="Times New Roman" pitchFamily="18" charset="0"/>
                <a:cs typeface="Times New Roman" pitchFamily="18" charset="0"/>
              </a:rPr>
              <a:t>: It is the extent to which parts of the software can be reused in other related applications.</a:t>
            </a:r>
            <a:endParaRPr lang="en-IN" sz="2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IN"/>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650125"/>
          </a:xfrm>
        </p:spPr>
        <p:txBody>
          <a:bodyPr>
            <a:normAutofit/>
          </a:bodyPr>
          <a:lstStyle/>
          <a:p>
            <a:r>
              <a:rPr lang="en-IN" sz="2800" dirty="0" smtClean="0">
                <a:latin typeface="Times New Roman" pitchFamily="18" charset="0"/>
                <a:cs typeface="Times New Roman" pitchFamily="18" charset="0"/>
              </a:rPr>
              <a:t>Product revision concerned with those aspects  related to modification of the programs, including factors such as maintainability ,Flexibility and testability.</a:t>
            </a:r>
          </a:p>
          <a:p>
            <a:r>
              <a:rPr lang="en-IN" sz="2800" b="1" dirty="0" smtClean="0">
                <a:latin typeface="Times New Roman" pitchFamily="18" charset="0"/>
                <a:cs typeface="Times New Roman" pitchFamily="18" charset="0"/>
              </a:rPr>
              <a:t>Maintainability</a:t>
            </a:r>
            <a:r>
              <a:rPr lang="en-IN" sz="2800" dirty="0" smtClean="0">
                <a:latin typeface="Times New Roman" pitchFamily="18" charset="0"/>
                <a:cs typeface="Times New Roman" pitchFamily="18" charset="0"/>
              </a:rPr>
              <a:t>: It is the effort required to locate and fix errors in  operating programs.</a:t>
            </a:r>
          </a:p>
          <a:p>
            <a:r>
              <a:rPr lang="en-IN" sz="2800" dirty="0" smtClean="0">
                <a:latin typeface="Times New Roman" pitchFamily="18" charset="0"/>
                <a:cs typeface="Times New Roman" pitchFamily="18" charset="0"/>
              </a:rPr>
              <a:t> </a:t>
            </a:r>
            <a:r>
              <a:rPr lang="en-IN" sz="2800" b="1" dirty="0" smtClean="0">
                <a:latin typeface="Times New Roman" pitchFamily="18" charset="0"/>
                <a:cs typeface="Times New Roman" pitchFamily="18" charset="0"/>
              </a:rPr>
              <a:t>Flexibility </a:t>
            </a:r>
            <a:r>
              <a:rPr lang="en-IN" sz="2800" dirty="0" smtClean="0">
                <a:latin typeface="Times New Roman" pitchFamily="18" charset="0"/>
                <a:cs typeface="Times New Roman" pitchFamily="18" charset="0"/>
              </a:rPr>
              <a:t>: It is the effort required to modify an operational program.</a:t>
            </a:r>
          </a:p>
          <a:p>
            <a:r>
              <a:rPr lang="en-IN" sz="2800" b="1" dirty="0" smtClean="0">
                <a:latin typeface="Times New Roman" pitchFamily="18" charset="0"/>
                <a:cs typeface="Times New Roman" pitchFamily="18" charset="0"/>
              </a:rPr>
              <a:t>Testability</a:t>
            </a:r>
            <a:r>
              <a:rPr lang="en-IN" sz="2800" dirty="0" smtClean="0">
                <a:latin typeface="Times New Roman" pitchFamily="18" charset="0"/>
                <a:cs typeface="Times New Roman" pitchFamily="18" charset="0"/>
              </a:rPr>
              <a:t>: It is the effort required to test to ensure that the system or a module performs its intended function. </a:t>
            </a:r>
            <a:endParaRPr lang="en-IN"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sz="2800" dirty="0" smtClean="0">
                <a:latin typeface="Times New Roman" pitchFamily="18" charset="0"/>
                <a:cs typeface="Times New Roman" pitchFamily="18" charset="0"/>
              </a:rPr>
              <a:t>For some ultra-sensitive project, reliability may be of utmost important but not usability.</a:t>
            </a:r>
          </a:p>
          <a:p>
            <a:r>
              <a:rPr lang="en-IN" sz="2800" dirty="0" smtClean="0">
                <a:latin typeface="Times New Roman" pitchFamily="18" charset="0"/>
                <a:cs typeface="Times New Roman" pitchFamily="18" charset="0"/>
              </a:rPr>
              <a:t>For some commercial project like playing games usability may be of utmost important but not reliability.</a:t>
            </a:r>
          </a:p>
          <a:p>
            <a:r>
              <a:rPr lang="en-IN" sz="2800" dirty="0" smtClean="0">
                <a:latin typeface="Times New Roman" pitchFamily="18" charset="0"/>
                <a:cs typeface="Times New Roman" pitchFamily="18" charset="0"/>
              </a:rPr>
              <a:t>Hence for each software development project a project specific quality objective must be specified before development starts</a:t>
            </a:r>
            <a:endParaRPr lang="en-IN" sz="2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IN" dirty="0" smtClean="0">
                <a:latin typeface="Times New Roman" pitchFamily="18" charset="0"/>
                <a:cs typeface="Times New Roman" pitchFamily="18" charset="0"/>
              </a:rPr>
              <a:t>Concept of quality is </a:t>
            </a:r>
            <a:r>
              <a:rPr lang="en-IN" sz="3600" dirty="0" smtClean="0">
                <a:latin typeface="Times New Roman" pitchFamily="18" charset="0"/>
                <a:cs typeface="Times New Roman" pitchFamily="18" charset="0"/>
              </a:rPr>
              <a:t>project-specific</a:t>
            </a:r>
            <a:endParaRPr lang="en-IN"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90944"/>
          </a:xfrm>
        </p:spPr>
        <p:txBody>
          <a:bodyPr>
            <a:normAutofit lnSpcReduction="10000"/>
          </a:bodyPr>
          <a:lstStyle/>
          <a:p>
            <a:r>
              <a:rPr lang="en-IN" dirty="0" smtClean="0">
                <a:latin typeface="Times New Roman" pitchFamily="18" charset="0"/>
                <a:cs typeface="Times New Roman" pitchFamily="18" charset="0"/>
              </a:rPr>
              <a:t>Though high quality, low cost and small cycle time are primary objectives of any project for an organization there is another goal that is </a:t>
            </a:r>
            <a:r>
              <a:rPr lang="en-IN" b="1" dirty="0" smtClean="0">
                <a:latin typeface="Times New Roman" pitchFamily="18" charset="0"/>
                <a:cs typeface="Times New Roman" pitchFamily="18" charset="0"/>
              </a:rPr>
              <a:t>consistency.</a:t>
            </a:r>
          </a:p>
          <a:p>
            <a:r>
              <a:rPr lang="en-IN" dirty="0" smtClean="0">
                <a:latin typeface="Times New Roman" pitchFamily="18" charset="0"/>
                <a:cs typeface="Times New Roman" pitchFamily="18" charset="0"/>
              </a:rPr>
              <a:t>Software development organization would like to produce consistent quality with consistent productivity.</a:t>
            </a:r>
          </a:p>
          <a:p>
            <a:r>
              <a:rPr lang="en-IN" dirty="0" smtClean="0"/>
              <a:t> </a:t>
            </a:r>
            <a:r>
              <a:rPr lang="en-IN" dirty="0" smtClean="0">
                <a:latin typeface="Times New Roman" pitchFamily="18" charset="0"/>
                <a:cs typeface="Times New Roman" pitchFamily="18" charset="0"/>
              </a:rPr>
              <a:t>Consistency of performance means organization should predicts the outcome of a project with reasonable accuracy and to improve its processes to produce higher quality products and to improve its productivity.</a:t>
            </a:r>
          </a:p>
          <a:p>
            <a:r>
              <a:rPr lang="en-IN" dirty="0" smtClean="0">
                <a:latin typeface="Times New Roman" pitchFamily="18" charset="0"/>
                <a:cs typeface="Times New Roman" pitchFamily="18" charset="0"/>
              </a:rPr>
              <a:t>Achieving consistency is an important challenge of software engineering has to tackle.</a:t>
            </a:r>
            <a:endParaRPr lang="en-IN"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IN" dirty="0" smtClean="0">
                <a:latin typeface="Times New Roman" pitchFamily="18" charset="0"/>
                <a:cs typeface="Times New Roman" pitchFamily="18" charset="0"/>
              </a:rPr>
              <a:t>The Problem of Consistency</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b="1" dirty="0" smtClean="0">
                <a:latin typeface="Times New Roman" pitchFamily="18" charset="0"/>
                <a:cs typeface="Times New Roman" pitchFamily="18" charset="0"/>
              </a:rPr>
              <a:t>The basic objective of software engineering is to:</a:t>
            </a:r>
          </a:p>
          <a:p>
            <a:pPr>
              <a:buNone/>
            </a:pPr>
            <a:r>
              <a:rPr lang="en-IN" dirty="0" smtClean="0">
                <a:latin typeface="Times New Roman" pitchFamily="18" charset="0"/>
                <a:cs typeface="Times New Roman" pitchFamily="18" charset="0"/>
              </a:rPr>
              <a:t>		Develop methods and procedure for software development that can scale up for large systems and that can be used to consistently produce high quality software at low cost and with a small cycle time.</a:t>
            </a:r>
          </a:p>
          <a:p>
            <a:pPr>
              <a:buClr>
                <a:schemeClr val="tx1"/>
              </a:buClr>
              <a:buFont typeface="Wingdings" pitchFamily="2" charset="2"/>
              <a:buChar char="v"/>
            </a:pPr>
            <a:r>
              <a:rPr lang="en-IN" dirty="0" smtClean="0">
                <a:latin typeface="Times New Roman" pitchFamily="18" charset="0"/>
                <a:cs typeface="Times New Roman" pitchFamily="18" charset="0"/>
              </a:rPr>
              <a:t> Consistency</a:t>
            </a:r>
          </a:p>
          <a:p>
            <a:pPr>
              <a:buClr>
                <a:schemeClr val="tx1"/>
              </a:buClr>
              <a:buFont typeface="Wingdings" pitchFamily="2" charset="2"/>
              <a:buChar char="v"/>
            </a:pPr>
            <a:r>
              <a:rPr lang="en-IN" dirty="0" smtClean="0">
                <a:latin typeface="Times New Roman" pitchFamily="18" charset="0"/>
                <a:cs typeface="Times New Roman" pitchFamily="18" charset="0"/>
              </a:rPr>
              <a:t>high quality</a:t>
            </a:r>
          </a:p>
          <a:p>
            <a:pPr>
              <a:buClr>
                <a:schemeClr val="tx1"/>
              </a:buClr>
              <a:buFont typeface="Wingdings" pitchFamily="2" charset="2"/>
              <a:buChar char="v"/>
            </a:pPr>
            <a:r>
              <a:rPr lang="en-IN" dirty="0" smtClean="0">
                <a:latin typeface="Times New Roman" pitchFamily="18" charset="0"/>
                <a:cs typeface="Times New Roman" pitchFamily="18" charset="0"/>
              </a:rPr>
              <a:t>low cost				key objectives</a:t>
            </a:r>
          </a:p>
          <a:p>
            <a:pPr>
              <a:buClr>
                <a:schemeClr val="tx1"/>
              </a:buClr>
              <a:buFont typeface="Wingdings" pitchFamily="2" charset="2"/>
              <a:buChar char="v"/>
            </a:pPr>
            <a:r>
              <a:rPr lang="en-IN" dirty="0" smtClean="0">
                <a:latin typeface="Times New Roman" pitchFamily="18" charset="0"/>
                <a:cs typeface="Times New Roman" pitchFamily="18" charset="0"/>
              </a:rPr>
              <a:t>small cycle time</a:t>
            </a:r>
          </a:p>
          <a:p>
            <a:pPr>
              <a:buClr>
                <a:schemeClr val="tx1"/>
              </a:buClr>
              <a:buFont typeface="Wingdings" pitchFamily="2" charset="2"/>
              <a:buChar char="v"/>
            </a:pPr>
            <a:r>
              <a:rPr lang="en-IN" dirty="0" smtClean="0">
                <a:latin typeface="Times New Roman" pitchFamily="18" charset="0"/>
                <a:cs typeface="Times New Roman" pitchFamily="18" charset="0"/>
              </a:rPr>
              <a:t>scalability</a:t>
            </a:r>
            <a:endParaRPr lang="en-IN"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IN" dirty="0" smtClean="0">
                <a:latin typeface="Times New Roman" pitchFamily="18" charset="0"/>
                <a:cs typeface="Times New Roman" pitchFamily="18" charset="0"/>
              </a:rPr>
              <a:t>The Software Engineering Approach</a:t>
            </a:r>
            <a:endParaRPr lang="en-IN" dirty="0">
              <a:latin typeface="Times New Roman" pitchFamily="18" charset="0"/>
              <a:cs typeface="Times New Roman" pitchFamily="18" charset="0"/>
            </a:endParaRPr>
          </a:p>
        </p:txBody>
      </p:sp>
      <p:sp>
        <p:nvSpPr>
          <p:cNvPr id="5" name="Right Brace 4"/>
          <p:cNvSpPr/>
          <p:nvPr/>
        </p:nvSpPr>
        <p:spPr>
          <a:xfrm>
            <a:off x="3357554" y="3786190"/>
            <a:ext cx="285752" cy="20002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42918"/>
            <a:ext cx="8229600" cy="5364373"/>
          </a:xfrm>
        </p:spPr>
        <p:txBody>
          <a:bodyPr/>
          <a:lstStyle/>
          <a:p>
            <a:r>
              <a:rPr lang="en-IN" dirty="0" smtClean="0">
                <a:latin typeface="Times New Roman" pitchFamily="18" charset="0"/>
                <a:cs typeface="Times New Roman" pitchFamily="18" charset="0"/>
              </a:rPr>
              <a:t>Software development process must also have components of project management also otherwise scalability will not be achieved.</a:t>
            </a:r>
          </a:p>
          <a:p>
            <a:r>
              <a:rPr lang="en-IN" dirty="0" smtClean="0">
                <a:latin typeface="Times New Roman" pitchFamily="18" charset="0"/>
                <a:cs typeface="Times New Roman" pitchFamily="18" charset="0"/>
              </a:rPr>
              <a:t>To achieve consistency software development must be done in </a:t>
            </a:r>
            <a:r>
              <a:rPr lang="en-IN" b="1" dirty="0" smtClean="0">
                <a:latin typeface="Times New Roman" pitchFamily="18" charset="0"/>
                <a:cs typeface="Times New Roman" pitchFamily="18" charset="0"/>
              </a:rPr>
              <a:t>phases.</a:t>
            </a:r>
          </a:p>
          <a:p>
            <a:r>
              <a:rPr lang="en-IN" b="1" dirty="0" smtClean="0">
                <a:latin typeface="Times New Roman" pitchFamily="18" charset="0"/>
                <a:cs typeface="Times New Roman" pitchFamily="18" charset="0"/>
              </a:rPr>
              <a:t>Phased development Process </a:t>
            </a:r>
            <a:r>
              <a:rPr lang="en-IN" dirty="0" smtClean="0">
                <a:latin typeface="Times New Roman" pitchFamily="18" charset="0"/>
                <a:cs typeface="Times New Roman" pitchFamily="18" charset="0"/>
              </a:rPr>
              <a:t>is central to the software engineering approach.</a:t>
            </a:r>
            <a:endParaRPr lang="en-IN"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dirty="0" smtClean="0">
                <a:latin typeface="Times New Roman" pitchFamily="18" charset="0"/>
                <a:cs typeface="Times New Roman" pitchFamily="18" charset="0"/>
              </a:rPr>
              <a:t>A development process consists of various phases, each phase ending with a defined output.</a:t>
            </a:r>
          </a:p>
          <a:p>
            <a:r>
              <a:rPr lang="en-IN" dirty="0" smtClean="0">
                <a:latin typeface="Times New Roman" pitchFamily="18" charset="0"/>
                <a:cs typeface="Times New Roman" pitchFamily="18" charset="0"/>
              </a:rPr>
              <a:t>The main reason for having a phased process is that it breaks the problem of developing software into successfully performing a set of phases, each handling a different concern of software development.</a:t>
            </a:r>
          </a:p>
          <a:p>
            <a:r>
              <a:rPr lang="en-IN" dirty="0" smtClean="0">
                <a:latin typeface="Times New Roman" pitchFamily="18" charset="0"/>
                <a:cs typeface="Times New Roman" pitchFamily="18" charset="0"/>
              </a:rPr>
              <a:t>This ensures that the cost of development is lower than what it would have been if the whole problem was tackled together.</a:t>
            </a:r>
            <a:endParaRPr lang="en-IN"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IN" dirty="0" smtClean="0">
                <a:latin typeface="Times New Roman" pitchFamily="18" charset="0"/>
                <a:cs typeface="Times New Roman" pitchFamily="18" charset="0"/>
              </a:rPr>
              <a:t>Phased development Process</a:t>
            </a:r>
            <a:endParaRPr lang="en-IN"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650125"/>
          </a:xfrm>
        </p:spPr>
        <p:txBody>
          <a:bodyPr>
            <a:normAutofit/>
          </a:bodyPr>
          <a:lstStyle/>
          <a:p>
            <a:r>
              <a:rPr lang="en-IN" dirty="0" smtClean="0">
                <a:latin typeface="Times New Roman" pitchFamily="18" charset="0"/>
                <a:cs typeface="Times New Roman" pitchFamily="18" charset="0"/>
              </a:rPr>
              <a:t>A phased development process is central to the software engineering approach for solving the software crisis. </a:t>
            </a:r>
          </a:p>
          <a:p>
            <a:r>
              <a:rPr lang="en-IN" dirty="0" smtClean="0">
                <a:latin typeface="Times New Roman" pitchFamily="18" charset="0"/>
                <a:cs typeface="Times New Roman" pitchFamily="18" charset="0"/>
              </a:rPr>
              <a:t>Various process models have been proposed for developing software.</a:t>
            </a:r>
          </a:p>
          <a:p>
            <a:r>
              <a:rPr lang="en-IN" dirty="0" smtClean="0">
                <a:latin typeface="Times New Roman" pitchFamily="18" charset="0"/>
                <a:cs typeface="Times New Roman" pitchFamily="18" charset="0"/>
              </a:rPr>
              <a:t>These process model consists of set of these activities: </a:t>
            </a:r>
          </a:p>
          <a:p>
            <a:pPr marL="624078" indent="-514350">
              <a:buFont typeface="+mj-lt"/>
              <a:buAutoNum type="arabicPeriod"/>
            </a:pPr>
            <a:r>
              <a:rPr lang="en-IN" dirty="0" smtClean="0">
                <a:latin typeface="Times New Roman" pitchFamily="18" charset="0"/>
                <a:cs typeface="Times New Roman" pitchFamily="18" charset="0"/>
              </a:rPr>
              <a:t>Requirement Specification.</a:t>
            </a:r>
          </a:p>
          <a:p>
            <a:pPr marL="624078" indent="-514350">
              <a:buFont typeface="+mj-lt"/>
              <a:buAutoNum type="arabicPeriod"/>
            </a:pPr>
            <a:r>
              <a:rPr lang="en-IN" dirty="0" smtClean="0">
                <a:latin typeface="Times New Roman" pitchFamily="18" charset="0"/>
                <a:cs typeface="Times New Roman" pitchFamily="18" charset="0"/>
              </a:rPr>
              <a:t>Design.</a:t>
            </a:r>
          </a:p>
          <a:p>
            <a:pPr marL="624078" indent="-514350">
              <a:buFont typeface="+mj-lt"/>
              <a:buAutoNum type="arabicPeriod"/>
            </a:pPr>
            <a:r>
              <a:rPr lang="en-IN" dirty="0" smtClean="0">
                <a:latin typeface="Times New Roman" pitchFamily="18" charset="0"/>
                <a:cs typeface="Times New Roman" pitchFamily="18" charset="0"/>
              </a:rPr>
              <a:t>Coding.</a:t>
            </a:r>
          </a:p>
          <a:p>
            <a:pPr marL="624078" indent="-514350">
              <a:buFont typeface="+mj-lt"/>
              <a:buAutoNum type="arabicPeriod"/>
            </a:pPr>
            <a:r>
              <a:rPr lang="en-IN" dirty="0" smtClean="0">
                <a:latin typeface="Times New Roman" pitchFamily="18" charset="0"/>
                <a:cs typeface="Times New Roman" pitchFamily="18" charset="0"/>
              </a:rPr>
              <a:t>Testing.</a:t>
            </a:r>
            <a:endParaRPr lang="en-IN"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sz="2400" dirty="0" smtClean="0">
                <a:latin typeface="Times New Roman" pitchFamily="18" charset="0"/>
                <a:cs typeface="Times New Roman" pitchFamily="18" charset="0"/>
              </a:rPr>
              <a:t>A Programming System Product, on the other hand used by large number people other than developer of the system.</a:t>
            </a:r>
          </a:p>
          <a:p>
            <a:r>
              <a:rPr lang="en-IN" sz="2400" dirty="0" smtClean="0">
                <a:latin typeface="Times New Roman" pitchFamily="18" charset="0"/>
                <a:cs typeface="Times New Roman" pitchFamily="18" charset="0"/>
              </a:rPr>
              <a:t>User may be different background so proper interface is provided.</a:t>
            </a:r>
          </a:p>
          <a:p>
            <a:r>
              <a:rPr lang="en-IN" sz="2400" dirty="0" smtClean="0">
                <a:latin typeface="Times New Roman" pitchFamily="18" charset="0"/>
                <a:cs typeface="Times New Roman" pitchFamily="18" charset="0"/>
              </a:rPr>
              <a:t>There is sufficient documentation that help the diverse user to use the system. </a:t>
            </a:r>
          </a:p>
          <a:p>
            <a:r>
              <a:rPr lang="en-IN" sz="2400" dirty="0" smtClean="0">
                <a:latin typeface="Times New Roman" pitchFamily="18" charset="0"/>
                <a:cs typeface="Times New Roman" pitchFamily="18" charset="0"/>
              </a:rPr>
              <a:t>Programs are thoroughly tested before the use.</a:t>
            </a:r>
          </a:p>
          <a:p>
            <a:r>
              <a:rPr lang="en-IN" sz="2400" dirty="0" smtClean="0">
                <a:latin typeface="Times New Roman" pitchFamily="18" charset="0"/>
                <a:cs typeface="Times New Roman" pitchFamily="18" charset="0"/>
              </a:rPr>
              <a:t>portability ,reliability are  key issues.</a:t>
            </a:r>
          </a:p>
          <a:p>
            <a:pPr>
              <a:buNone/>
            </a:pPr>
            <a:endParaRPr lang="en-IN"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IN" sz="2400" dirty="0" smtClean="0">
                <a:latin typeface="Times New Roman" pitchFamily="18" charset="0"/>
                <a:cs typeface="Times New Roman" pitchFamily="18" charset="0"/>
              </a:rPr>
              <a:t>Programming System Product</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(Industrial Quality Software)</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dirty="0" smtClean="0">
                <a:latin typeface="Times New Roman" pitchFamily="18" charset="0"/>
                <a:cs typeface="Times New Roman" pitchFamily="18" charset="0"/>
              </a:rPr>
              <a:t>Requirements analysis is done in order to understand the problem the software system is to solve. </a:t>
            </a:r>
          </a:p>
          <a:p>
            <a:r>
              <a:rPr lang="en-IN" dirty="0" smtClean="0">
                <a:latin typeface="Times New Roman" pitchFamily="18" charset="0"/>
                <a:cs typeface="Times New Roman" pitchFamily="18" charset="0"/>
              </a:rPr>
              <a:t>The emphasis in requirements analysis is on identifying what is needed from the system, not how the system will achieve its goals.</a:t>
            </a:r>
          </a:p>
          <a:p>
            <a:r>
              <a:rPr lang="en-IN" dirty="0" smtClean="0"/>
              <a:t> </a:t>
            </a:r>
            <a:r>
              <a:rPr lang="en-IN" dirty="0" smtClean="0">
                <a:latin typeface="Times New Roman" pitchFamily="18" charset="0"/>
                <a:cs typeface="Times New Roman" pitchFamily="18" charset="0"/>
              </a:rPr>
              <a:t>Communication gap can be bridged by using Requirement Analysis.</a:t>
            </a:r>
          </a:p>
          <a:p>
            <a:r>
              <a:rPr lang="en-IN" dirty="0" smtClean="0">
                <a:latin typeface="Times New Roman" pitchFamily="18" charset="0"/>
                <a:cs typeface="Times New Roman" pitchFamily="18" charset="0"/>
              </a:rPr>
              <a:t>Output of this phase is produce Software requirements Specification document.</a:t>
            </a:r>
          </a:p>
          <a:p>
            <a:pPr>
              <a:buNone/>
            </a:pPr>
            <a:endParaRPr lang="en-IN" dirty="0" smtClean="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IN" dirty="0" smtClean="0">
                <a:latin typeface="Times New Roman" pitchFamily="18" charset="0"/>
                <a:cs typeface="Times New Roman" pitchFamily="18" charset="0"/>
              </a:rPr>
              <a:t>Requirement Specification</a:t>
            </a:r>
            <a:endParaRPr lang="en-IN"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latin typeface="Times New Roman" pitchFamily="18" charset="0"/>
                <a:cs typeface="Times New Roman" pitchFamily="18" charset="0"/>
              </a:rPr>
              <a:t>The person responsible for requirement analysis is called </a:t>
            </a:r>
            <a:r>
              <a:rPr lang="en-IN" b="1" dirty="0" smtClean="0">
                <a:latin typeface="Times New Roman" pitchFamily="18" charset="0"/>
                <a:cs typeface="Times New Roman" pitchFamily="18" charset="0"/>
              </a:rPr>
              <a:t>Analyst.</a:t>
            </a:r>
          </a:p>
          <a:p>
            <a:r>
              <a:rPr lang="en-IN" dirty="0" smtClean="0">
                <a:latin typeface="Times New Roman" pitchFamily="18" charset="0"/>
                <a:cs typeface="Times New Roman" pitchFamily="18" charset="0"/>
              </a:rPr>
              <a:t>There are two major activities in this phase:</a:t>
            </a:r>
          </a:p>
          <a:p>
            <a:pPr marL="624078" indent="-514350">
              <a:buFont typeface="+mj-lt"/>
              <a:buAutoNum type="arabicPeriod"/>
            </a:pPr>
            <a:r>
              <a:rPr lang="en-IN" dirty="0" smtClean="0">
                <a:latin typeface="Times New Roman" pitchFamily="18" charset="0"/>
                <a:cs typeface="Times New Roman" pitchFamily="18" charset="0"/>
              </a:rPr>
              <a:t> Problem understanding or analysis</a:t>
            </a:r>
          </a:p>
          <a:p>
            <a:pPr marL="624078" indent="-514350">
              <a:buFont typeface="+mj-lt"/>
              <a:buAutoNum type="arabicPeriod"/>
            </a:pPr>
            <a:r>
              <a:rPr lang="en-IN" dirty="0" smtClean="0">
                <a:latin typeface="Times New Roman" pitchFamily="18" charset="0"/>
                <a:cs typeface="Times New Roman" pitchFamily="18" charset="0"/>
              </a:rPr>
              <a:t> Requirement specification</a:t>
            </a:r>
            <a:endParaRPr lang="en-IN"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latin typeface="Times New Roman" pitchFamily="18" charset="0"/>
                <a:cs typeface="Times New Roman" pitchFamily="18" charset="0"/>
              </a:rPr>
              <a:t>The purpose of the design phase is to plan a solution of the problem specified by the requirements document. </a:t>
            </a:r>
          </a:p>
          <a:p>
            <a:r>
              <a:rPr lang="en-IN" dirty="0" smtClean="0">
                <a:latin typeface="Times New Roman" pitchFamily="18" charset="0"/>
                <a:cs typeface="Times New Roman" pitchFamily="18" charset="0"/>
              </a:rPr>
              <a:t>It has major impact on the other  phases.</a:t>
            </a:r>
          </a:p>
          <a:p>
            <a:r>
              <a:rPr lang="en-IN" dirty="0" smtClean="0">
                <a:latin typeface="Times New Roman" pitchFamily="18" charset="0"/>
                <a:cs typeface="Times New Roman" pitchFamily="18" charset="0"/>
              </a:rPr>
              <a:t>Output of this phase is </a:t>
            </a:r>
            <a:r>
              <a:rPr lang="en-IN" b="1" dirty="0" smtClean="0">
                <a:latin typeface="Times New Roman" pitchFamily="18" charset="0"/>
                <a:cs typeface="Times New Roman" pitchFamily="18" charset="0"/>
              </a:rPr>
              <a:t>design document.</a:t>
            </a:r>
          </a:p>
          <a:p>
            <a:r>
              <a:rPr lang="en-IN" dirty="0" smtClean="0">
                <a:latin typeface="Times New Roman" pitchFamily="18" charset="0"/>
                <a:cs typeface="Times New Roman" pitchFamily="18" charset="0"/>
              </a:rPr>
              <a:t>Design activity is divided into two separate phases:</a:t>
            </a:r>
          </a:p>
          <a:p>
            <a:pPr marL="624078" indent="-514350">
              <a:buFont typeface="+mj-lt"/>
              <a:buAutoNum type="arabicPeriod"/>
            </a:pPr>
            <a:r>
              <a:rPr lang="en-IN" dirty="0" smtClean="0">
                <a:latin typeface="Times New Roman" pitchFamily="18" charset="0"/>
                <a:cs typeface="Times New Roman" pitchFamily="18" charset="0"/>
              </a:rPr>
              <a:t>System Design</a:t>
            </a:r>
          </a:p>
          <a:p>
            <a:pPr marL="624078" indent="-514350">
              <a:buFont typeface="+mj-lt"/>
              <a:buAutoNum type="arabicPeriod"/>
            </a:pPr>
            <a:r>
              <a:rPr lang="en-IN" dirty="0" smtClean="0">
                <a:latin typeface="Times New Roman" pitchFamily="18" charset="0"/>
                <a:cs typeface="Times New Roman" pitchFamily="18" charset="0"/>
              </a:rPr>
              <a:t>Detailed Design</a:t>
            </a:r>
          </a:p>
          <a:p>
            <a:pPr>
              <a:buNone/>
            </a:pPr>
            <a:endParaRPr lang="en-IN"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IN" dirty="0" smtClean="0">
                <a:latin typeface="Times New Roman" pitchFamily="18" charset="0"/>
                <a:cs typeface="Times New Roman" pitchFamily="18" charset="0"/>
              </a:rPr>
              <a:t>Design</a:t>
            </a:r>
            <a:endParaRPr lang="en-IN"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t> </a:t>
            </a:r>
            <a:r>
              <a:rPr lang="en-IN" dirty="0" smtClean="0">
                <a:latin typeface="Times New Roman" pitchFamily="18" charset="0"/>
                <a:cs typeface="Times New Roman" pitchFamily="18" charset="0"/>
              </a:rPr>
              <a:t>The goal of the coding phase is to translate the design of the system into code in a given programming language.</a:t>
            </a:r>
          </a:p>
          <a:p>
            <a:r>
              <a:rPr lang="en-IN" dirty="0" smtClean="0">
                <a:latin typeface="Times New Roman" pitchFamily="18" charset="0"/>
                <a:cs typeface="Times New Roman" pitchFamily="18" charset="0"/>
              </a:rPr>
              <a:t>Many of the details about coding the designs, which often depend on the programming language chosen, are not specified during design.</a:t>
            </a:r>
          </a:p>
          <a:p>
            <a:r>
              <a:rPr lang="en-IN" dirty="0" smtClean="0">
                <a:latin typeface="Times New Roman" pitchFamily="18" charset="0"/>
                <a:cs typeface="Times New Roman" pitchFamily="18" charset="0"/>
              </a:rPr>
              <a:t>The coding phase affects both testing and maintenance.</a:t>
            </a:r>
          </a:p>
          <a:p>
            <a:r>
              <a:rPr lang="en-IN" dirty="0" smtClean="0">
                <a:latin typeface="Times New Roman" pitchFamily="18" charset="0"/>
                <a:cs typeface="Times New Roman" pitchFamily="18" charset="0"/>
              </a:rPr>
              <a:t>Simplicity and clarity should be strived for during the coding phase.</a:t>
            </a:r>
            <a:endParaRPr lang="en-IN"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IN" dirty="0" smtClean="0">
                <a:latin typeface="Times New Roman" pitchFamily="18" charset="0"/>
                <a:cs typeface="Times New Roman" pitchFamily="18" charset="0"/>
              </a:rPr>
              <a:t>Coding</a:t>
            </a:r>
            <a:endParaRPr lang="en-IN"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4935745"/>
          </a:xfrm>
        </p:spPr>
        <p:txBody>
          <a:bodyPr>
            <a:normAutofit lnSpcReduction="10000"/>
          </a:bodyPr>
          <a:lstStyle/>
          <a:p>
            <a:r>
              <a:rPr lang="en-IN" dirty="0" smtClean="0">
                <a:latin typeface="Times New Roman" pitchFamily="18" charset="0"/>
                <a:cs typeface="Times New Roman" pitchFamily="18" charset="0"/>
              </a:rPr>
              <a:t>Testing is the major quality control measure used during software development.</a:t>
            </a:r>
          </a:p>
          <a:p>
            <a:r>
              <a:rPr lang="en-IN" dirty="0" smtClean="0">
                <a:latin typeface="Times New Roman" pitchFamily="18" charset="0"/>
                <a:cs typeface="Times New Roman" pitchFamily="18" charset="0"/>
              </a:rPr>
              <a:t> Its basic function is to detect defects in the software</a:t>
            </a:r>
            <a:r>
              <a:rPr lang="en-IN" dirty="0" smtClean="0"/>
              <a:t>.</a:t>
            </a:r>
          </a:p>
          <a:p>
            <a:r>
              <a:rPr lang="en-IN" dirty="0" smtClean="0">
                <a:latin typeface="Times New Roman" pitchFamily="18" charset="0"/>
                <a:cs typeface="Times New Roman" pitchFamily="18" charset="0"/>
              </a:rPr>
              <a:t>Testing not only has to uncover errors introduced during coding, but also errors introduced during the previous phases.</a:t>
            </a:r>
          </a:p>
          <a:p>
            <a:r>
              <a:rPr lang="en-IN" dirty="0" smtClean="0">
                <a:latin typeface="Times New Roman" pitchFamily="18" charset="0"/>
                <a:cs typeface="Times New Roman" pitchFamily="18" charset="0"/>
              </a:rPr>
              <a:t>Different levels of testing are used</a:t>
            </a:r>
          </a:p>
          <a:p>
            <a:pPr marL="624078" indent="-514350">
              <a:buFont typeface="+mj-lt"/>
              <a:buAutoNum type="arabicPeriod"/>
            </a:pPr>
            <a:r>
              <a:rPr lang="en-IN" dirty="0" smtClean="0">
                <a:latin typeface="Times New Roman" pitchFamily="18" charset="0"/>
                <a:cs typeface="Times New Roman" pitchFamily="18" charset="0"/>
              </a:rPr>
              <a:t>Unit Testing</a:t>
            </a:r>
          </a:p>
          <a:p>
            <a:pPr marL="624078" indent="-514350">
              <a:buFont typeface="+mj-lt"/>
              <a:buAutoNum type="arabicPeriod"/>
            </a:pPr>
            <a:r>
              <a:rPr lang="en-IN" dirty="0" smtClean="0">
                <a:latin typeface="Times New Roman" pitchFamily="18" charset="0"/>
                <a:cs typeface="Times New Roman" pitchFamily="18" charset="0"/>
              </a:rPr>
              <a:t>Integration Testing</a:t>
            </a:r>
          </a:p>
          <a:p>
            <a:pPr marL="624078" indent="-514350">
              <a:buFont typeface="+mj-lt"/>
              <a:buAutoNum type="arabicPeriod"/>
            </a:pPr>
            <a:r>
              <a:rPr lang="en-IN" dirty="0" smtClean="0">
                <a:latin typeface="Times New Roman" pitchFamily="18" charset="0"/>
                <a:cs typeface="Times New Roman" pitchFamily="18" charset="0"/>
              </a:rPr>
              <a:t>System Testing</a:t>
            </a:r>
          </a:p>
          <a:p>
            <a:pPr marL="624078" indent="-514350">
              <a:buFont typeface="+mj-lt"/>
              <a:buAutoNum type="arabicPeriod"/>
            </a:pPr>
            <a:r>
              <a:rPr lang="en-IN" dirty="0" smtClean="0">
                <a:latin typeface="Times New Roman" pitchFamily="18" charset="0"/>
                <a:cs typeface="Times New Roman" pitchFamily="18" charset="0"/>
              </a:rPr>
              <a:t>Acceptance Testing </a:t>
            </a:r>
          </a:p>
          <a:p>
            <a:pPr marL="624078" indent="-514350">
              <a:buFont typeface="+mj-lt"/>
              <a:buAutoNum type="arabicPeriod"/>
            </a:pPr>
            <a:endParaRPr lang="en-IN"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511156"/>
          </a:xfrm>
        </p:spPr>
        <p:txBody>
          <a:bodyPr>
            <a:normAutofit fontScale="90000"/>
          </a:bodyPr>
          <a:lstStyle/>
          <a:p>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Testing </a:t>
            </a:r>
            <a:br>
              <a:rPr lang="en-IN" dirty="0" smtClean="0">
                <a:latin typeface="Times New Roman" pitchFamily="18" charset="0"/>
                <a:cs typeface="Times New Roman" pitchFamily="18" charset="0"/>
              </a:rPr>
            </a:br>
            <a:endParaRPr lang="en-I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563"/>
          </a:xfrm>
        </p:spPr>
        <p:txBody>
          <a:bodyPr>
            <a:normAutofit/>
          </a:bodyPr>
          <a:lstStyle/>
          <a:p>
            <a:pPr algn="just"/>
            <a:r>
              <a:rPr lang="en-IN" dirty="0" smtClean="0">
                <a:latin typeface="Times New Roman" pitchFamily="18" charset="0"/>
                <a:cs typeface="Times New Roman" pitchFamily="18" charset="0"/>
              </a:rPr>
              <a:t> Testing process starts with a test plan.</a:t>
            </a:r>
          </a:p>
          <a:p>
            <a:pPr algn="just"/>
            <a:r>
              <a:rPr lang="en-IN" dirty="0" smtClean="0">
                <a:latin typeface="Times New Roman" pitchFamily="18" charset="0"/>
                <a:cs typeface="Times New Roman" pitchFamily="18" charset="0"/>
              </a:rPr>
              <a:t> The test plan specifies conditions that should be tested, different units to be tested, and the manner in which the modules will be integrated together. </a:t>
            </a:r>
          </a:p>
          <a:p>
            <a:pPr algn="just"/>
            <a:r>
              <a:rPr lang="en-IN" dirty="0" smtClean="0">
                <a:latin typeface="Times New Roman" pitchFamily="18" charset="0"/>
                <a:cs typeface="Times New Roman" pitchFamily="18" charset="0"/>
              </a:rPr>
              <a:t> The final output of the testing phase is the </a:t>
            </a:r>
            <a:r>
              <a:rPr lang="en-IN" i="1" dirty="0" smtClean="0">
                <a:latin typeface="Times New Roman" pitchFamily="18" charset="0"/>
                <a:cs typeface="Times New Roman" pitchFamily="18" charset="0"/>
              </a:rPr>
              <a:t>test report </a:t>
            </a:r>
            <a:r>
              <a:rPr lang="en-IN" dirty="0" smtClean="0">
                <a:latin typeface="Times New Roman" pitchFamily="18" charset="0"/>
                <a:cs typeface="Times New Roman" pitchFamily="18" charset="0"/>
              </a:rPr>
              <a:t>and the </a:t>
            </a:r>
            <a:r>
              <a:rPr lang="en-IN" i="1" dirty="0" smtClean="0">
                <a:latin typeface="Times New Roman" pitchFamily="18" charset="0"/>
                <a:cs typeface="Times New Roman" pitchFamily="18" charset="0"/>
              </a:rPr>
              <a:t>error report</a:t>
            </a:r>
            <a:r>
              <a:rPr lang="en-IN" dirty="0" smtClean="0">
                <a:latin typeface="Times New Roman" pitchFamily="18" charset="0"/>
                <a:cs typeface="Times New Roman" pitchFamily="18" charset="0"/>
              </a:rPr>
              <a:t>. </a:t>
            </a:r>
          </a:p>
          <a:p>
            <a:pPr algn="just"/>
            <a:r>
              <a:rPr lang="en-IN" dirty="0" smtClean="0">
                <a:latin typeface="Times New Roman" pitchFamily="18" charset="0"/>
                <a:cs typeface="Times New Roman" pitchFamily="18" charset="0"/>
              </a:rPr>
              <a:t>Each test report contains the set of test cases and the result of executing the code with these test cases. The error report describes the errors encountered and the action taken to remove the errors.</a:t>
            </a:r>
          </a:p>
          <a:p>
            <a:endParaRPr lang="en-IN"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sz="2400" dirty="0" smtClean="0">
                <a:latin typeface="Times New Roman" pitchFamily="18" charset="0"/>
                <a:cs typeface="Times New Roman" pitchFamily="18" charset="0"/>
              </a:rPr>
              <a:t>IEEE defines software as the collection of computer programs, procedures, rules, associated documentation and data. </a:t>
            </a:r>
          </a:p>
          <a:p>
            <a:pPr>
              <a:buNone/>
            </a:pPr>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This definition clearly states that software is not just programs, but includes all the associated documentation and data. </a:t>
            </a:r>
          </a:p>
          <a:p>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This implies that the discipline dealing with the development of software should not deal only with developing programs, but with developing all the things that constitute software. </a:t>
            </a:r>
            <a:endParaRPr lang="en-IN" sz="24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IN" dirty="0" smtClean="0"/>
              <a:t>S</a:t>
            </a:r>
            <a:r>
              <a:rPr lang="en-IN" dirty="0" smtClean="0">
                <a:latin typeface="Times New Roman" pitchFamily="18" charset="0"/>
                <a:cs typeface="Times New Roman" pitchFamily="18" charset="0"/>
              </a:rPr>
              <a:t>oftware</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66928" indent="-457200">
              <a:buFont typeface="+mj-lt"/>
              <a:buAutoNum type="arabicPeriod"/>
            </a:pPr>
            <a:r>
              <a:rPr lang="en-IN" sz="3600" dirty="0" smtClean="0">
                <a:latin typeface="Times New Roman" pitchFamily="18" charset="0"/>
                <a:cs typeface="Times New Roman" pitchFamily="18" charset="0"/>
              </a:rPr>
              <a:t>Software is Expensive.</a:t>
            </a:r>
          </a:p>
          <a:p>
            <a:pPr marL="566928" indent="-457200">
              <a:buFont typeface="+mj-lt"/>
              <a:buAutoNum type="arabicPeriod"/>
            </a:pPr>
            <a:r>
              <a:rPr lang="en-IN" sz="3600" dirty="0" smtClean="0">
                <a:latin typeface="Times New Roman" pitchFamily="18" charset="0"/>
                <a:cs typeface="Times New Roman" pitchFamily="18" charset="0"/>
              </a:rPr>
              <a:t>Late, costly and unreliable.</a:t>
            </a:r>
          </a:p>
          <a:p>
            <a:pPr marL="566928" indent="-457200">
              <a:buFont typeface="+mj-lt"/>
              <a:buAutoNum type="arabicPeriod"/>
            </a:pPr>
            <a:r>
              <a:rPr lang="en-IN" sz="3600" dirty="0" smtClean="0">
                <a:latin typeface="Times New Roman" pitchFamily="18" charset="0"/>
                <a:cs typeface="Times New Roman" pitchFamily="18" charset="0"/>
              </a:rPr>
              <a:t>Problem of change and rework</a:t>
            </a:r>
            <a:r>
              <a:rPr lang="en-IN" sz="2400" dirty="0" smtClean="0">
                <a:latin typeface="Times New Roman" pitchFamily="18" charset="0"/>
                <a:cs typeface="Times New Roman" pitchFamily="18" charset="0"/>
              </a:rPr>
              <a:t>.</a:t>
            </a:r>
          </a:p>
          <a:p>
            <a:pPr>
              <a:buNone/>
            </a:pPr>
            <a:endParaRPr lang="en-IN" dirty="0"/>
          </a:p>
        </p:txBody>
      </p:sp>
      <p:sp>
        <p:nvSpPr>
          <p:cNvPr id="3" name="Title 2"/>
          <p:cNvSpPr>
            <a:spLocks noGrp="1"/>
          </p:cNvSpPr>
          <p:nvPr>
            <p:ph type="title"/>
          </p:nvPr>
        </p:nvSpPr>
        <p:spPr/>
        <p:txBody>
          <a:bodyPr/>
          <a:lstStyle/>
          <a:p>
            <a:r>
              <a:rPr lang="en-IN" dirty="0" smtClean="0">
                <a:latin typeface="Times New Roman" pitchFamily="18" charset="0"/>
                <a:cs typeface="Times New Roman" pitchFamily="18" charset="0"/>
              </a:rPr>
              <a:t>Software Problem</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smtClean="0">
                <a:latin typeface="Times New Roman" pitchFamily="18" charset="0"/>
                <a:cs typeface="Times New Roman" pitchFamily="18" charset="0"/>
              </a:rPr>
              <a:t>Due to advancement in technology, Cost of hardware has consistently decreased.</a:t>
            </a:r>
          </a:p>
          <a:p>
            <a:r>
              <a:rPr lang="en-IN" dirty="0" smtClean="0">
                <a:latin typeface="Times New Roman" pitchFamily="18" charset="0"/>
                <a:cs typeface="Times New Roman" pitchFamily="18" charset="0"/>
              </a:rPr>
              <a:t>But cost of software is increasing.</a:t>
            </a:r>
          </a:p>
          <a:p>
            <a:r>
              <a:rPr lang="en-IN" dirty="0" smtClean="0">
                <a:latin typeface="Times New Roman" pitchFamily="18" charset="0"/>
                <a:cs typeface="Times New Roman" pitchFamily="18" charset="0"/>
              </a:rPr>
              <a:t>Industrial strength software is very expensive primarily due to the fact that software development is extremely </a:t>
            </a:r>
            <a:r>
              <a:rPr lang="en-IN" dirty="0" err="1" smtClean="0">
                <a:latin typeface="Times New Roman" pitchFamily="18" charset="0"/>
                <a:cs typeface="Times New Roman" pitchFamily="18" charset="0"/>
              </a:rPr>
              <a:t>labor</a:t>
            </a:r>
            <a:r>
              <a:rPr lang="en-IN" dirty="0" smtClean="0">
                <a:latin typeface="Times New Roman" pitchFamily="18" charset="0"/>
                <a:cs typeface="Times New Roman" pitchFamily="18" charset="0"/>
              </a:rPr>
              <a:t>-intensive.</a:t>
            </a:r>
          </a:p>
        </p:txBody>
      </p:sp>
      <p:sp>
        <p:nvSpPr>
          <p:cNvPr id="3" name="Title 2"/>
          <p:cNvSpPr>
            <a:spLocks noGrp="1"/>
          </p:cNvSpPr>
          <p:nvPr>
            <p:ph type="title"/>
          </p:nvPr>
        </p:nvSpPr>
        <p:spPr/>
        <p:txBody>
          <a:bodyPr>
            <a:normAutofit fontScale="90000"/>
          </a:bodyPr>
          <a:lstStyle/>
          <a:p>
            <a:r>
              <a:rPr lang="en-IN" sz="4400" dirty="0" smtClean="0">
                <a:latin typeface="Times New Roman" pitchFamily="18" charset="0"/>
                <a:cs typeface="Times New Roman" pitchFamily="18" charset="0"/>
              </a:rPr>
              <a:t>1)Software is Expensive.</a:t>
            </a:r>
            <a:br>
              <a:rPr lang="en-IN" sz="4400" dirty="0" smtClean="0">
                <a:latin typeface="Times New Roman" pitchFamily="18" charset="0"/>
                <a:cs typeface="Times New Roman" pitchFamily="18" charset="0"/>
              </a:rPr>
            </a:b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lstStyle/>
          <a:p>
            <a:r>
              <a:rPr lang="en-IN" sz="2400" dirty="0" smtClean="0">
                <a:latin typeface="Times New Roman" pitchFamily="18" charset="0"/>
                <a:cs typeface="Times New Roman" pitchFamily="18" charset="0"/>
              </a:rPr>
              <a:t>Cost of software involves,</a:t>
            </a:r>
          </a:p>
          <a:p>
            <a:r>
              <a:rPr lang="en-IN" sz="2400" dirty="0" smtClean="0">
                <a:latin typeface="Times New Roman" pitchFamily="18" charset="0"/>
                <a:cs typeface="Times New Roman" pitchFamily="18" charset="0"/>
              </a:rPr>
              <a:t>Size of software and manpower employed in developing it.</a:t>
            </a:r>
          </a:p>
          <a:p>
            <a:r>
              <a:rPr lang="en-IN" sz="2400" dirty="0" smtClean="0">
                <a:latin typeface="Times New Roman" pitchFamily="18" charset="0"/>
                <a:cs typeface="Times New Roman" pitchFamily="18" charset="0"/>
              </a:rPr>
              <a:t>Size of the software is measured </a:t>
            </a:r>
            <a:r>
              <a:rPr lang="en-IN" sz="2400" dirty="0" err="1" smtClean="0">
                <a:latin typeface="Times New Roman" pitchFamily="18" charset="0"/>
                <a:cs typeface="Times New Roman" pitchFamily="18" charset="0"/>
              </a:rPr>
              <a:t>interms</a:t>
            </a:r>
            <a:r>
              <a:rPr lang="en-IN" sz="2400" dirty="0" smtClean="0">
                <a:latin typeface="Times New Roman" pitchFamily="18" charset="0"/>
                <a:cs typeface="Times New Roman" pitchFamily="18" charset="0"/>
              </a:rPr>
              <a:t> of Delivered lines of code (DLOC).</a:t>
            </a:r>
          </a:p>
          <a:p>
            <a:r>
              <a:rPr lang="en-IN" sz="2400" dirty="0" smtClean="0">
                <a:latin typeface="Times New Roman" pitchFamily="18" charset="0"/>
                <a:cs typeface="Times New Roman" pitchFamily="18" charset="0"/>
              </a:rPr>
              <a:t>Manpower can be measured </a:t>
            </a:r>
            <a:r>
              <a:rPr lang="en-IN" sz="2400" dirty="0" err="1" smtClean="0">
                <a:latin typeface="Times New Roman" pitchFamily="18" charset="0"/>
                <a:cs typeface="Times New Roman" pitchFamily="18" charset="0"/>
              </a:rPr>
              <a:t>interms</a:t>
            </a:r>
            <a:r>
              <a:rPr lang="en-IN" sz="2400" dirty="0" smtClean="0">
                <a:latin typeface="Times New Roman" pitchFamily="18" charset="0"/>
                <a:cs typeface="Times New Roman" pitchFamily="18" charset="0"/>
              </a:rPr>
              <a:t> of person-month effort.</a:t>
            </a:r>
          </a:p>
          <a:p>
            <a:r>
              <a:rPr lang="en-IN" sz="2400" dirty="0" smtClean="0">
                <a:latin typeface="Times New Roman" pitchFamily="18" charset="0"/>
                <a:cs typeface="Times New Roman" pitchFamily="18" charset="0"/>
              </a:rPr>
              <a:t>Totally productivity is measured in industry </a:t>
            </a:r>
            <a:r>
              <a:rPr lang="en-IN" sz="2400" dirty="0" err="1" smtClean="0">
                <a:latin typeface="Times New Roman" pitchFamily="18" charset="0"/>
                <a:cs typeface="Times New Roman" pitchFamily="18" charset="0"/>
              </a:rPr>
              <a:t>interms</a:t>
            </a:r>
            <a:r>
              <a:rPr lang="en-IN" sz="2400" dirty="0" smtClean="0">
                <a:latin typeface="Times New Roman" pitchFamily="18" charset="0"/>
                <a:cs typeface="Times New Roman" pitchFamily="18" charset="0"/>
              </a:rPr>
              <a:t> of DLOC per person-month. </a:t>
            </a: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pic>
        <p:nvPicPr>
          <p:cNvPr id="1026" name="Picture 2"/>
          <p:cNvPicPr>
            <a:picLocks noGrp="1" noChangeAspect="1" noChangeArrowheads="1"/>
          </p:cNvPicPr>
          <p:nvPr>
            <p:ph idx="1"/>
          </p:nvPr>
        </p:nvPicPr>
        <p:blipFill>
          <a:blip r:embed="rId2"/>
          <a:srcRect l="32252" t="24097" r="31364" b="30130"/>
          <a:stretch>
            <a:fillRect/>
          </a:stretch>
        </p:blipFill>
        <p:spPr bwMode="auto">
          <a:xfrm>
            <a:off x="928662" y="1857364"/>
            <a:ext cx="7143800" cy="4143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1408</TotalTime>
  <Words>3008</Words>
  <Application>Microsoft Office PowerPoint</Application>
  <PresentationFormat>On-screen Show (4:3)</PresentationFormat>
  <Paragraphs>232</Paragraphs>
  <Slides>45</Slides>
  <Notes>14</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Concourse</vt:lpstr>
      <vt:lpstr>Unit I</vt:lpstr>
      <vt:lpstr>Slide 2</vt:lpstr>
      <vt:lpstr>Program</vt:lpstr>
      <vt:lpstr>Programming System Product (Industrial Quality Software)</vt:lpstr>
      <vt:lpstr>Software</vt:lpstr>
      <vt:lpstr>Software Problem</vt:lpstr>
      <vt:lpstr>1)Software is Expensive. </vt:lpstr>
      <vt:lpstr>Slide 8</vt:lpstr>
      <vt:lpstr>Slide 9</vt:lpstr>
      <vt:lpstr>2)Late, costly and unreliable. </vt:lpstr>
      <vt:lpstr>Slide 11</vt:lpstr>
      <vt:lpstr>3) Problem of change and rework</vt:lpstr>
      <vt:lpstr>Slide 13</vt:lpstr>
      <vt:lpstr>Slide 14</vt:lpstr>
      <vt:lpstr>The Software Engineering Challenges  </vt:lpstr>
      <vt:lpstr>Slide 16</vt:lpstr>
      <vt:lpstr>Primary challenges for software engineering</vt:lpstr>
      <vt:lpstr>Software Engineering Problems</vt:lpstr>
      <vt:lpstr>1)The Problem of Scale</vt:lpstr>
      <vt:lpstr>Slide 20</vt:lpstr>
      <vt:lpstr>Slide 21</vt:lpstr>
      <vt:lpstr>Slide 22</vt:lpstr>
      <vt:lpstr>Slide 23</vt:lpstr>
      <vt:lpstr>2)cost, schedule and quality</vt:lpstr>
      <vt:lpstr>cost</vt:lpstr>
      <vt:lpstr>Schedule</vt:lpstr>
      <vt:lpstr> Quality</vt:lpstr>
      <vt:lpstr>Slide 28</vt:lpstr>
      <vt:lpstr>Software Quality factor</vt:lpstr>
      <vt:lpstr>Slide 30</vt:lpstr>
      <vt:lpstr>Slide 31</vt:lpstr>
      <vt:lpstr>Slide 32</vt:lpstr>
      <vt:lpstr>Slide 33</vt:lpstr>
      <vt:lpstr>Concept of quality is project-specific</vt:lpstr>
      <vt:lpstr>The Problem of Consistency</vt:lpstr>
      <vt:lpstr>The Software Engineering Approach</vt:lpstr>
      <vt:lpstr>Slide 37</vt:lpstr>
      <vt:lpstr>Phased development Process</vt:lpstr>
      <vt:lpstr>Slide 39</vt:lpstr>
      <vt:lpstr>Requirement Specification</vt:lpstr>
      <vt:lpstr>Slide 41</vt:lpstr>
      <vt:lpstr>Design</vt:lpstr>
      <vt:lpstr>Coding</vt:lpstr>
      <vt:lpstr> Testing  </vt:lpstr>
      <vt:lpstr>Slide 45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dc:title>
  <dc:creator>VINITHA S GANIGA</dc:creator>
  <cp:lastModifiedBy>SHK</cp:lastModifiedBy>
  <cp:revision>40</cp:revision>
  <dcterms:created xsi:type="dcterms:W3CDTF">2020-07-16T08:02:08Z</dcterms:created>
  <dcterms:modified xsi:type="dcterms:W3CDTF">2021-03-26T04:55:59Z</dcterms:modified>
</cp:coreProperties>
</file>